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69" r:id="rId3"/>
    <p:sldId id="270" r:id="rId4"/>
    <p:sldId id="271" r:id="rId5"/>
    <p:sldId id="257" r:id="rId6"/>
    <p:sldId id="263" r:id="rId7"/>
    <p:sldId id="264" r:id="rId8"/>
    <p:sldId id="265" r:id="rId9"/>
    <p:sldId id="266" r:id="rId10"/>
    <p:sldId id="268" r:id="rId11"/>
    <p:sldId id="259" r:id="rId12"/>
    <p:sldId id="285" r:id="rId13"/>
    <p:sldId id="299" r:id="rId14"/>
    <p:sldId id="300" r:id="rId15"/>
    <p:sldId id="273" r:id="rId16"/>
    <p:sldId id="258" r:id="rId17"/>
    <p:sldId id="282" r:id="rId18"/>
    <p:sldId id="292" r:id="rId19"/>
    <p:sldId id="291" r:id="rId20"/>
    <p:sldId id="296" r:id="rId21"/>
    <p:sldId id="310" r:id="rId22"/>
    <p:sldId id="315" r:id="rId23"/>
    <p:sldId id="274" r:id="rId24"/>
    <p:sldId id="307" r:id="rId25"/>
    <p:sldId id="275" r:id="rId26"/>
    <p:sldId id="277" r:id="rId27"/>
    <p:sldId id="283" r:id="rId28"/>
    <p:sldId id="308" r:id="rId29"/>
    <p:sldId id="311" r:id="rId30"/>
    <p:sldId id="278" r:id="rId31"/>
    <p:sldId id="280" r:id="rId32"/>
    <p:sldId id="284" r:id="rId33"/>
    <p:sldId id="302" r:id="rId34"/>
    <p:sldId id="293" r:id="rId35"/>
    <p:sldId id="294" r:id="rId36"/>
    <p:sldId id="295" r:id="rId37"/>
    <p:sldId id="305" r:id="rId38"/>
    <p:sldId id="286" r:id="rId39"/>
    <p:sldId id="317" r:id="rId40"/>
    <p:sldId id="314" r:id="rId41"/>
    <p:sldId id="316" r:id="rId42"/>
    <p:sldId id="27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15" autoAdjust="0"/>
    <p:restoredTop sz="94660"/>
  </p:normalViewPr>
  <p:slideViewPr>
    <p:cSldViewPr snapToGrid="0">
      <p:cViewPr varScale="1">
        <p:scale>
          <a:sx n="157" d="100"/>
          <a:sy n="157" d="100"/>
        </p:scale>
        <p:origin x="3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2508974116758"/>
          <c:y val="0.0272222500437042"/>
          <c:w val="0.717794131371509"/>
          <c:h val="0.850866828716098"/>
        </c:manualLayout>
      </c:layout>
      <c:areaChart>
        <c:grouping val="stacked"/>
        <c:varyColors val="0"/>
        <c:ser>
          <c:idx val="0"/>
          <c:order val="0"/>
          <c:tx>
            <c:strRef>
              <c:f>Sheet1!$B$1</c:f>
              <c:strCache>
                <c:ptCount val="1"/>
                <c:pt idx="0">
                  <c:v>Series 1</c:v>
                </c:pt>
              </c:strCache>
            </c:strRef>
          </c:tx>
          <c:spPr>
            <a:solidFill>
              <a:schemeClr val="accent1"/>
            </a:solidFill>
            <a:ln>
              <a:noFill/>
            </a:ln>
            <a:effectLst/>
          </c:spPr>
          <c:val>
            <c:numRef>
              <c:f>Sheet1!$B$2:$B$6</c:f>
              <c:numCache>
                <c:formatCode>General</c:formatCode>
                <c:ptCount val="5"/>
                <c:pt idx="0">
                  <c:v>32.0</c:v>
                </c:pt>
                <c:pt idx="1">
                  <c:v>32.0</c:v>
                </c:pt>
                <c:pt idx="2">
                  <c:v>28.0</c:v>
                </c:pt>
                <c:pt idx="3">
                  <c:v>10.0</c:v>
                </c:pt>
                <c:pt idx="4">
                  <c:v>15.0</c:v>
                </c:pt>
              </c:numCache>
            </c:numRef>
          </c:val>
          <c:extLst xmlns:c16r2="http://schemas.microsoft.com/office/drawing/2015/06/chart">
            <c:ext xmlns:c16="http://schemas.microsoft.com/office/drawing/2014/chart" uri="{C3380CC4-5D6E-409C-BE32-E72D297353CC}">
              <c16:uniqueId val="{00000000-6A23-4680-8B61-E36CCD8FE983}"/>
            </c:ext>
          </c:extLst>
        </c:ser>
        <c:ser>
          <c:idx val="1"/>
          <c:order val="1"/>
          <c:tx>
            <c:strRef>
              <c:f>Sheet1!$C$1</c:f>
              <c:strCache>
                <c:ptCount val="1"/>
                <c:pt idx="0">
                  <c:v>Series 2</c:v>
                </c:pt>
              </c:strCache>
            </c:strRef>
          </c:tx>
          <c:spPr>
            <a:solidFill>
              <a:schemeClr val="accent2"/>
            </a:solidFill>
            <a:ln>
              <a:noFill/>
            </a:ln>
            <a:effectLst/>
          </c:spPr>
          <c:val>
            <c:numRef>
              <c:f>Sheet1!$C$2:$C$6</c:f>
              <c:numCache>
                <c:formatCode>General</c:formatCode>
                <c:ptCount val="5"/>
                <c:pt idx="0">
                  <c:v>12.0</c:v>
                </c:pt>
                <c:pt idx="1">
                  <c:v>12.0</c:v>
                </c:pt>
                <c:pt idx="2">
                  <c:v>12.0</c:v>
                </c:pt>
                <c:pt idx="3">
                  <c:v>21.0</c:v>
                </c:pt>
                <c:pt idx="4">
                  <c:v>28.0</c:v>
                </c:pt>
              </c:numCache>
            </c:numRef>
          </c:val>
          <c:extLst xmlns:c16r2="http://schemas.microsoft.com/office/drawing/2015/06/chart">
            <c:ext xmlns:c16="http://schemas.microsoft.com/office/drawing/2014/chart" uri="{C3380CC4-5D6E-409C-BE32-E72D297353CC}">
              <c16:uniqueId val="{00000001-6A23-4680-8B61-E36CCD8FE983}"/>
            </c:ext>
          </c:extLst>
        </c:ser>
        <c:ser>
          <c:idx val="2"/>
          <c:order val="2"/>
          <c:tx>
            <c:strRef>
              <c:f>Sheet1!$D$1</c:f>
              <c:strCache>
                <c:ptCount val="1"/>
                <c:pt idx="0">
                  <c:v>Series 3</c:v>
                </c:pt>
              </c:strCache>
            </c:strRef>
          </c:tx>
          <c:spPr>
            <a:solidFill>
              <a:schemeClr val="accent3"/>
            </a:solidFill>
            <a:ln w="25400">
              <a:noFill/>
            </a:ln>
            <a:effectLst/>
          </c:spPr>
          <c:val>
            <c:numRef>
              <c:f>Sheet1!$D$2:$D$6</c:f>
              <c:numCache>
                <c:formatCode>General</c:formatCode>
                <c:ptCount val="5"/>
                <c:pt idx="0">
                  <c:v>8.0</c:v>
                </c:pt>
                <c:pt idx="1">
                  <c:v>10.0</c:v>
                </c:pt>
                <c:pt idx="2">
                  <c:v>16.0</c:v>
                </c:pt>
                <c:pt idx="3">
                  <c:v>16.0</c:v>
                </c:pt>
                <c:pt idx="4">
                  <c:v>20.0</c:v>
                </c:pt>
              </c:numCache>
            </c:numRef>
          </c:val>
          <c:extLst xmlns:c16r2="http://schemas.microsoft.com/office/drawing/2015/06/chart">
            <c:ext xmlns:c16="http://schemas.microsoft.com/office/drawing/2014/chart" uri="{C3380CC4-5D6E-409C-BE32-E72D297353CC}">
              <c16:uniqueId val="{00000002-6A23-4680-8B61-E36CCD8FE983}"/>
            </c:ext>
          </c:extLst>
        </c:ser>
        <c:ser>
          <c:idx val="3"/>
          <c:order val="3"/>
          <c:tx>
            <c:strRef>
              <c:f>Sheet1!$E$1</c:f>
              <c:strCache>
                <c:ptCount val="1"/>
                <c:pt idx="0">
                  <c:v>Series 4</c:v>
                </c:pt>
              </c:strCache>
            </c:strRef>
          </c:tx>
          <c:spPr>
            <a:solidFill>
              <a:schemeClr val="accent4"/>
            </a:solidFill>
            <a:ln w="25400">
              <a:noFill/>
            </a:ln>
            <a:effectLst/>
          </c:spPr>
          <c:val>
            <c:numRef>
              <c:f>Sheet1!$E$2:$E$6</c:f>
              <c:numCache>
                <c:formatCode>General</c:formatCode>
                <c:ptCount val="5"/>
                <c:pt idx="0">
                  <c:v>18.0</c:v>
                </c:pt>
                <c:pt idx="1">
                  <c:v>22.0</c:v>
                </c:pt>
                <c:pt idx="2">
                  <c:v>16.0</c:v>
                </c:pt>
                <c:pt idx="3">
                  <c:v>18.0</c:v>
                </c:pt>
                <c:pt idx="4">
                  <c:v>25.0</c:v>
                </c:pt>
              </c:numCache>
            </c:numRef>
          </c:val>
          <c:extLst xmlns:c16r2="http://schemas.microsoft.com/office/drawing/2015/06/chart">
            <c:ext xmlns:c16="http://schemas.microsoft.com/office/drawing/2014/chart" uri="{C3380CC4-5D6E-409C-BE32-E72D297353CC}">
              <c16:uniqueId val="{00000003-6A23-4680-8B61-E36CCD8FE983}"/>
            </c:ext>
          </c:extLst>
        </c:ser>
        <c:dLbls>
          <c:showLegendKey val="0"/>
          <c:showVal val="0"/>
          <c:showCatName val="0"/>
          <c:showSerName val="0"/>
          <c:showPercent val="0"/>
          <c:showBubbleSize val="0"/>
        </c:dLbls>
        <c:axId val="529681216"/>
        <c:axId val="529683776"/>
      </c:areaChart>
      <c:catAx>
        <c:axId val="529681216"/>
        <c:scaling>
          <c:orientation val="minMax"/>
        </c:scaling>
        <c:delete val="0"/>
        <c:axPos val="b"/>
        <c:numFmt formatCode="0"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9683776"/>
        <c:crosses val="autoZero"/>
        <c:auto val="1"/>
        <c:lblAlgn val="ctr"/>
        <c:lblOffset val="100"/>
        <c:noMultiLvlLbl val="0"/>
      </c:catAx>
      <c:valAx>
        <c:axId val="52968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9681216"/>
        <c:crosses val="autoZero"/>
        <c:crossBetween val="midCat"/>
      </c:valAx>
      <c:spPr>
        <a:noFill/>
        <a:ln>
          <a:noFill/>
        </a:ln>
        <a:effectLst/>
      </c:spPr>
    </c:plotArea>
    <c:legend>
      <c:legendPos val="b"/>
      <c:layout>
        <c:manualLayout>
          <c:xMode val="edge"/>
          <c:yMode val="edge"/>
          <c:x val="0.826331025974292"/>
          <c:y val="0.312197567497514"/>
          <c:w val="0.110434649992375"/>
          <c:h val="0.28244038299724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68344410565639"/>
          <c:y val="0.0335837081652332"/>
          <c:w val="0.651859689413823"/>
          <c:h val="0.916487587254966"/>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D964-4384-9F08-9C124649BA70}"/>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D964-4384-9F08-9C124649BA70}"/>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D964-4384-9F08-9C124649BA70}"/>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D964-4384-9F08-9C124649BA7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extLst xmlns:c16r2="http://schemas.microsoft.com/office/drawing/2015/06/chart">
            <c:ext xmlns:c16="http://schemas.microsoft.com/office/drawing/2014/chart" uri="{C3380CC4-5D6E-409C-BE32-E72D297353CC}">
              <c16:uniqueId val="{00000008-D964-4384-9F08-9C124649BA70}"/>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69949420384952"/>
          <c:y val="0.328175538761395"/>
          <c:w val="0.206649305555556"/>
          <c:h val="0.29104406900712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5E631-EC6C-4D82-A71C-0148F5F37482}" type="datetimeFigureOut">
              <a:rPr lang="en-US" smtClean="0"/>
              <a:t>10/28/18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A3605-7A28-403B-8AF8-3C2A1E66453A}" type="slidenum">
              <a:rPr lang="en-US" smtClean="0"/>
              <a:t>‹#›</a:t>
            </a:fld>
            <a:endParaRPr lang="en-US"/>
          </a:p>
        </p:txBody>
      </p:sp>
    </p:spTree>
    <p:extLst>
      <p:ext uri="{BB962C8B-B14F-4D97-AF65-F5344CB8AC3E}">
        <p14:creationId xmlns:p14="http://schemas.microsoft.com/office/powerpoint/2010/main" val="293620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3BD950D3-DA1E-4FF2-BCDB-2952E0DE45D2}" type="datetime8">
              <a:rPr lang="en-US" smtClean="0"/>
              <a:t>10/28/18 5:37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1384094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20</a:t>
            </a:fld>
            <a:endParaRPr lang="en-US" dirty="0"/>
          </a:p>
        </p:txBody>
      </p:sp>
    </p:spTree>
    <p:extLst>
      <p:ext uri="{BB962C8B-B14F-4D97-AF65-F5344CB8AC3E}">
        <p14:creationId xmlns:p14="http://schemas.microsoft.com/office/powerpoint/2010/main" val="419169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as a bonus, we'll walk through how to download</a:t>
            </a:r>
            <a:r>
              <a:rPr lang="en-US" baseline="0" dirty="0" smtClean="0"/>
              <a:t> a layer of every building in Washington State and use it </a:t>
            </a:r>
            <a:r>
              <a:rPr lang="en-US" baseline="0" dirty="0" smtClean="0"/>
              <a:t>within </a:t>
            </a:r>
            <a:r>
              <a:rPr lang="en-US" baseline="0" dirty="0" smtClean="0"/>
              <a:t>a Mapbox Visual. Neat, huh?</a:t>
            </a:r>
            <a:endParaRPr lang="en-US" dirty="0" smtClean="0"/>
          </a:p>
          <a:p>
            <a:endParaRPr lang="en-US" dirty="0" smtClean="0"/>
          </a:p>
          <a:p>
            <a:r>
              <a:rPr lang="en-US" dirty="0" smtClean="0"/>
              <a:t>Now before we get to it, </a:t>
            </a:r>
            <a:r>
              <a:rPr lang="en-US" baseline="0" dirty="0" smtClean="0"/>
              <a:t>a quick poll: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who here has used either the </a:t>
            </a:r>
            <a:r>
              <a:rPr lang="en-US" baseline="0" dirty="0" err="1" smtClean="0"/>
              <a:t>Esri</a:t>
            </a:r>
            <a:r>
              <a:rPr lang="en-US" baseline="0" dirty="0" smtClean="0"/>
              <a:t> ArcGIS Visual or the </a:t>
            </a:r>
            <a:r>
              <a:rPr lang="en-US" baseline="0" dirty="0" err="1" smtClean="0"/>
              <a:t>Mapbox</a:t>
            </a:r>
            <a:r>
              <a:rPr lang="en-US" baseline="0" dirty="0" smtClean="0"/>
              <a:t> Visual?</a:t>
            </a:r>
          </a:p>
          <a:p>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22</a:t>
            </a:fld>
            <a:endParaRPr lang="en-US" dirty="0"/>
          </a:p>
        </p:txBody>
      </p:sp>
    </p:spTree>
    <p:extLst>
      <p:ext uri="{BB962C8B-B14F-4D97-AF65-F5344CB8AC3E}">
        <p14:creationId xmlns:p14="http://schemas.microsoft.com/office/powerpoint/2010/main" val="2094840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we learned:</a:t>
            </a:r>
          </a:p>
          <a:p>
            <a:r>
              <a:rPr lang="en-US" baseline="0" dirty="0" smtClean="0"/>
              <a:t>- how to add layers to a custom Mapbox visual with Mapbox Studio</a:t>
            </a:r>
          </a:p>
          <a:p>
            <a:r>
              <a:rPr lang="en-US" baseline="0" dirty="0" smtClean="0"/>
              <a:t>- how to use Esri ArcGIS boundaries with boundary data</a:t>
            </a:r>
          </a:p>
        </p:txBody>
      </p:sp>
      <p:sp>
        <p:nvSpPr>
          <p:cNvPr id="4" name="Slide Number Placeholder 3"/>
          <p:cNvSpPr>
            <a:spLocks noGrp="1"/>
          </p:cNvSpPr>
          <p:nvPr>
            <p:ph type="sldNum" sz="quarter" idx="10"/>
          </p:nvPr>
        </p:nvSpPr>
        <p:spPr/>
        <p:txBody>
          <a:bodyPr/>
          <a:lstStyle/>
          <a:p>
            <a:fld id="{7E6A3605-7A28-403B-8AF8-3C2A1E66453A}" type="slidenum">
              <a:rPr lang="en-US" smtClean="0"/>
              <a:t>34</a:t>
            </a:fld>
            <a:endParaRPr lang="en-US" dirty="0"/>
          </a:p>
        </p:txBody>
      </p:sp>
    </p:spTree>
    <p:extLst>
      <p:ext uri="{BB962C8B-B14F-4D97-AF65-F5344CB8AC3E}">
        <p14:creationId xmlns:p14="http://schemas.microsoft.com/office/powerpoint/2010/main" val="130127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learned where to get good location data and how to clean our messy spatial data:</a:t>
            </a:r>
          </a:p>
          <a:p>
            <a:r>
              <a:rPr lang="en-US" baseline="0" dirty="0" smtClean="0"/>
              <a:t>- We saw </a:t>
            </a:r>
            <a:r>
              <a:rPr lang="en-US" baseline="0" dirty="0" smtClean="0"/>
              <a:t>where to get good data </a:t>
            </a:r>
            <a:r>
              <a:rPr lang="en-US" baseline="0" dirty="0" err="1" smtClean="0"/>
              <a:t>usig</a:t>
            </a:r>
            <a:r>
              <a:rPr lang="en-US" baseline="0" dirty="0" smtClean="0"/>
              <a:t> </a:t>
            </a:r>
            <a:r>
              <a:rPr lang="en-US" baseline="0" dirty="0" err="1" smtClean="0"/>
              <a:t>Socrata</a:t>
            </a:r>
            <a:r>
              <a:rPr lang="en-US" baseline="0" dirty="0" smtClean="0"/>
              <a:t> </a:t>
            </a:r>
            <a:r>
              <a:rPr lang="en-US" baseline="0" dirty="0" smtClean="0"/>
              <a:t>and Census </a:t>
            </a:r>
            <a:r>
              <a:rPr lang="en-US" baseline="0" dirty="0" smtClean="0"/>
              <a:t>APIs</a:t>
            </a:r>
            <a:endParaRPr lang="en-US" baseline="0" dirty="0" smtClean="0"/>
          </a:p>
          <a:p>
            <a:r>
              <a:rPr lang="en-US" baseline="0" dirty="0" smtClean="0"/>
              <a:t>- We saw the potential </a:t>
            </a:r>
            <a:r>
              <a:rPr lang="en-US" baseline="0" dirty="0" err="1" smtClean="0"/>
              <a:t>SmartyStreets</a:t>
            </a:r>
            <a:r>
              <a:rPr lang="en-US" baseline="0" dirty="0" smtClean="0"/>
              <a:t> has for our Power BI applications</a:t>
            </a:r>
          </a:p>
          <a:p>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35</a:t>
            </a:fld>
            <a:endParaRPr lang="en-US" dirty="0"/>
          </a:p>
        </p:txBody>
      </p:sp>
    </p:spTree>
    <p:extLst>
      <p:ext uri="{BB962C8B-B14F-4D97-AF65-F5344CB8AC3E}">
        <p14:creationId xmlns:p14="http://schemas.microsoft.com/office/powerpoint/2010/main" val="210730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saw how easy it is to create:</a:t>
            </a:r>
          </a:p>
          <a:p>
            <a:r>
              <a:rPr lang="en-US" dirty="0" smtClean="0"/>
              <a:t>-</a:t>
            </a:r>
            <a:r>
              <a:rPr lang="en-US" baseline="0" dirty="0" smtClean="0"/>
              <a:t> </a:t>
            </a:r>
            <a:r>
              <a:rPr lang="en-US" baseline="0" dirty="0" err="1" smtClean="0"/>
              <a:t>heatmaps</a:t>
            </a:r>
            <a:endParaRPr lang="en-US" baseline="0" dirty="0" smtClean="0"/>
          </a:p>
          <a:p>
            <a:r>
              <a:rPr lang="en-US" baseline="0" dirty="0" smtClean="0"/>
              <a:t>- extrusions</a:t>
            </a:r>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36</a:t>
            </a:fld>
            <a:endParaRPr lang="en-US"/>
          </a:p>
        </p:txBody>
      </p:sp>
    </p:spTree>
    <p:extLst>
      <p:ext uri="{BB962C8B-B14F-4D97-AF65-F5344CB8AC3E}">
        <p14:creationId xmlns:p14="http://schemas.microsoft.com/office/powerpoint/2010/main" val="2037112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that tweet that started this talk? The one where DJ </a:t>
            </a:r>
            <a:r>
              <a:rPr lang="en-US" baseline="0" dirty="0" err="1" smtClean="0"/>
              <a:t>Patil</a:t>
            </a:r>
            <a:r>
              <a:rPr lang="en-US" baseline="0" dirty="0" smtClean="0"/>
              <a:t> asks where we can find 2016 election data?</a:t>
            </a:r>
          </a:p>
          <a:p>
            <a:endParaRPr lang="en-US" baseline="0" dirty="0" smtClean="0"/>
          </a:p>
          <a:p>
            <a:r>
              <a:rPr lang="en-US" baseline="0" dirty="0" smtClean="0"/>
              <a:t>Well I responded a day later.</a:t>
            </a:r>
          </a:p>
          <a:p>
            <a:endParaRPr lang="en-US" baseline="0" dirty="0" smtClean="0"/>
          </a:p>
          <a:p>
            <a:r>
              <a:rPr lang="en-US" baseline="0" dirty="0" smtClean="0"/>
              <a:t>I'm absolutely convinced that if I had started this project with Power BI, I would have responded that same day with not only the data, but a full Power BI application ready to share</a:t>
            </a:r>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38</a:t>
            </a:fld>
            <a:endParaRPr lang="en-US"/>
          </a:p>
        </p:txBody>
      </p:sp>
    </p:spTree>
    <p:extLst>
      <p:ext uri="{BB962C8B-B14F-4D97-AF65-F5344CB8AC3E}">
        <p14:creationId xmlns:p14="http://schemas.microsoft.com/office/powerpoint/2010/main" val="153328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met Graham on Thursday at a Power BI User Group meeting in Washington, D.C. He's new to mapmaking and wanted to replicate one of the demos I showed at that meeting.</a:t>
            </a:r>
          </a:p>
          <a:p>
            <a:endParaRPr lang="en-US" baseline="0" dirty="0" smtClean="0"/>
          </a:p>
          <a:p>
            <a:r>
              <a:rPr lang="en-US" baseline="0" dirty="0" smtClean="0"/>
              <a:t>He's brand new to the mapmaking world in Power BI. And he had some issues.</a:t>
            </a:r>
          </a:p>
          <a:p>
            <a:endParaRPr lang="en-US" baseline="0" dirty="0" smtClean="0"/>
          </a:p>
          <a:p>
            <a:r>
              <a:rPr lang="en-US" baseline="0" dirty="0" smtClean="0"/>
              <a:t>So he got on twitter, reached out to me about where to get some data and layers and within an hour, he produced this.</a:t>
            </a:r>
          </a:p>
          <a:p>
            <a:endParaRPr lang="en-US" baseline="0" dirty="0" smtClean="0"/>
          </a:p>
          <a:p>
            <a:r>
              <a:rPr lang="en-US" baseline="0" dirty="0" smtClean="0"/>
              <a:t>What's really amazing is that he followed those three rules to the tee:</a:t>
            </a:r>
          </a:p>
          <a:p>
            <a:r>
              <a:rPr lang="en-US" baseline="0" dirty="0" smtClean="0"/>
              <a:t>- He used </a:t>
            </a:r>
            <a:r>
              <a:rPr lang="en-US" baseline="0" dirty="0" err="1" smtClean="0"/>
              <a:t>Mapbox</a:t>
            </a:r>
            <a:endParaRPr lang="en-US" baseline="0" dirty="0" smtClean="0"/>
          </a:p>
          <a:p>
            <a:r>
              <a:rPr lang="en-US" baseline="0" dirty="0" smtClean="0"/>
              <a:t>- He got good data</a:t>
            </a:r>
          </a:p>
          <a:p>
            <a:r>
              <a:rPr lang="en-US" baseline="0" dirty="0" smtClean="0"/>
              <a:t>- He used out-of-the-box features to perform analysis</a:t>
            </a:r>
          </a:p>
          <a:p>
            <a:r>
              <a:rPr lang="en-US" baseline="0" dirty="0" smtClean="0"/>
              <a:t>- and he also used the bonus lesson: he used Twitter!</a:t>
            </a:r>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39</a:t>
            </a:fld>
            <a:endParaRPr lang="en-US"/>
          </a:p>
        </p:txBody>
      </p:sp>
    </p:spTree>
    <p:extLst>
      <p:ext uri="{BB962C8B-B14F-4D97-AF65-F5344CB8AC3E}">
        <p14:creationId xmlns:p14="http://schemas.microsoft.com/office/powerpoint/2010/main" val="171135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a:p>
            <a:r>
              <a:rPr lang="en-US" smtClean="0"/>
              <a:t>Create beautiful thematic maps in Power BI</a:t>
            </a:r>
          </a:p>
          <a:p>
            <a:r>
              <a:rPr lang="en-US" smtClean="0"/>
              <a:t>Use those maps for impactful spatial analysis</a:t>
            </a:r>
          </a:p>
          <a:p>
            <a:r>
              <a:rPr lang="en-US" smtClean="0"/>
              <a:t>Understand how to mix in machine learning to your Power BI reports</a:t>
            </a:r>
          </a:p>
          <a:p>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40</a:t>
            </a:fld>
            <a:endParaRPr lang="en-US"/>
          </a:p>
        </p:txBody>
      </p:sp>
    </p:spTree>
    <p:extLst>
      <p:ext uri="{BB962C8B-B14F-4D97-AF65-F5344CB8AC3E}">
        <p14:creationId xmlns:p14="http://schemas.microsoft.com/office/powerpoint/2010/main" val="77011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On Saturday</a:t>
            </a:r>
            <a:r>
              <a:rPr lang="en-US" baseline="0" smtClean="0"/>
              <a:t> morning, November 12th 2016, four days after the results of the U.S. presidential election, I read this on Twitter.</a:t>
            </a:r>
          </a:p>
          <a:p>
            <a:endParaRPr lang="en-US" baseline="0" smtClean="0"/>
          </a:p>
          <a:p>
            <a:r>
              <a:rPr lang="en-US" baseline="0" smtClean="0"/>
              <a:t>Surely this has to be an easy Bing search. Is it true that lower-level U.S. presidential election results are no where to be found? I see them everywhere: </a:t>
            </a:r>
            <a:r>
              <a:rPr lang="en-US" baseline="0" err="1" smtClean="0"/>
              <a:t>NYTimes</a:t>
            </a:r>
            <a:r>
              <a:rPr lang="en-US" baseline="0" smtClean="0"/>
              <a:t>, Washington Post, CNN, BBC, etc. </a:t>
            </a:r>
          </a:p>
          <a:p>
            <a:endParaRPr lang="en-US" baseline="0" smtClean="0"/>
          </a:p>
          <a:p>
            <a:r>
              <a:rPr lang="en-US" baseline="0" smtClean="0"/>
              <a:t>After </a:t>
            </a:r>
            <a:r>
              <a:rPr lang="en-US" baseline="0" err="1" smtClean="0"/>
              <a:t>putzing</a:t>
            </a:r>
            <a:r>
              <a:rPr lang="en-US" baseline="0" smtClean="0"/>
              <a:t> around for 20 or so minutes, I found out that yes, that data is available, but it's not open data. It's not available for me and you.</a:t>
            </a:r>
          </a:p>
          <a:p>
            <a:endParaRPr lang="en-US" baseline="0" smtClean="0"/>
          </a:p>
          <a:p>
            <a:r>
              <a:rPr lang="en-US" baseline="0" smtClean="0"/>
              <a:t>So, with the blessing of my wife and kids, I set out that day to change that.</a:t>
            </a:r>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12</a:t>
            </a:fld>
            <a:endParaRPr lang="en-US"/>
          </a:p>
        </p:txBody>
      </p:sp>
    </p:spTree>
    <p:extLst>
      <p:ext uri="{BB962C8B-B14F-4D97-AF65-F5344CB8AC3E}">
        <p14:creationId xmlns:p14="http://schemas.microsoft.com/office/powerpoint/2010/main" val="229512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WHAT'S THE STORY?</a:t>
            </a:r>
          </a:p>
          <a:p>
            <a:r>
              <a:rPr lang="en-US" baseline="0" smtClean="0"/>
              <a:t>With Python in hand, I scraped some websites and got U.S. presidential election results for all 3,142 counties. And once I was done, I also scraped 2008 and 2010 county-level U.S. presidential election results. And I put these results on GitHub, free for anyone with an internet connection to use.</a:t>
            </a:r>
          </a:p>
          <a:p>
            <a:endParaRPr lang="en-US" baseline="0" smtClean="0"/>
          </a:p>
          <a:p>
            <a:r>
              <a:rPr lang="en-US" baseline="0" smtClean="0"/>
              <a:t>WHAT PROBLEM DOES THIS SOLVE?</a:t>
            </a:r>
          </a:p>
          <a:p>
            <a:r>
              <a:rPr lang="en-US" baseline="0" smtClean="0"/>
              <a:t>Before I started this GitHub repo, you just couldn't find county-level results for the 2008, 2012, and 2016 U.S. presidential elections. It was hard to get data. Now, it's open sourced.</a:t>
            </a:r>
          </a:p>
          <a:p>
            <a:endParaRPr lang="en-US" baseline="0" smtClean="0"/>
          </a:p>
          <a:p>
            <a:r>
              <a:rPr lang="en-US" baseline="0" smtClean="0"/>
              <a:t>WHY IS THIS IMPORTANT?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U.S. presidential elections have important consequences for much of the world.</a:t>
            </a:r>
          </a:p>
          <a:p>
            <a:endParaRPr lang="en-US" baseline="0" smtClean="0"/>
          </a:p>
          <a:p>
            <a:r>
              <a:rPr lang="en-US" baseline="0" smtClean="0"/>
              <a:t>I truly believe, open data is integral for a more informed citizenry, for better policy outcomes, and for more accountable and robust democratic institutions. </a:t>
            </a:r>
          </a:p>
          <a:p>
            <a:endParaRPr lang="en-US" baseline="0" smtClean="0"/>
          </a:p>
          <a:p>
            <a:r>
              <a:rPr lang="en-US" baseline="0" smtClean="0"/>
              <a:t>TAKEAWAY: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Data availability shouldn't be reserved for those who have enormous amounts of time, skill, and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With Power BI, you have the "power" to make data and analytics more freely available to anyone with an internet connection.</a:t>
            </a:r>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13</a:t>
            </a:fld>
            <a:endParaRPr lang="en-US"/>
          </a:p>
        </p:txBody>
      </p:sp>
    </p:spTree>
    <p:extLst>
      <p:ext uri="{BB962C8B-B14F-4D97-AF65-F5344CB8AC3E}">
        <p14:creationId xmlns:p14="http://schemas.microsoft.com/office/powerpoint/2010/main" val="54321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WHAT'S THE 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So I set about trying to explain the results of the election through visuals and analysis. And what did I learn? Not only was county-level U.S. 2016 election data nowhere to be found, simple maps that showed these results, or these results with other data were non existent. So I created those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Subscribers to the </a:t>
            </a:r>
            <a:r>
              <a:rPr lang="en-US" baseline="0" err="1" smtClean="0"/>
              <a:t>NYTimes</a:t>
            </a:r>
            <a:r>
              <a:rPr lang="en-US" baseline="0" smtClean="0"/>
              <a:t> or the Washington Post shouldn't be the only ones who have access to county-level election data or maps.</a:t>
            </a:r>
          </a:p>
          <a:p>
            <a:endParaRPr lang="en-US" baseline="0" smtClean="0"/>
          </a:p>
          <a:p>
            <a:r>
              <a:rPr lang="en-US" baseline="0" smtClean="0"/>
              <a:t>After 120+ hours scraping websites with Python, creating interactive maps with JavaScript, and performing analysis in R, I realized a few important lessons:</a:t>
            </a:r>
          </a:p>
          <a:p>
            <a:r>
              <a:rPr lang="en-US" baseline="0" smtClean="0"/>
              <a:t>	- it's hard to update this data</a:t>
            </a:r>
          </a:p>
          <a:p>
            <a:r>
              <a:rPr lang="en-US" baseline="0" smtClean="0"/>
              <a:t>	- it's even harder to update the map</a:t>
            </a:r>
          </a:p>
          <a:p>
            <a:r>
              <a:rPr lang="en-US" baseline="0" smtClean="0"/>
              <a:t>	- it's super duper hard to perform advanced analytics and share it with the world.</a:t>
            </a:r>
          </a:p>
          <a:p>
            <a:endParaRPr lang="en-US" baseline="0" smtClean="0"/>
          </a:p>
          <a:p>
            <a:r>
              <a:rPr lang="en-US" baseline="0" smtClean="0"/>
              <a:t>WHY IS THIS IMPORTANT?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Power BI offers us a better way. With Power BI, you can get and update the data more more easily, update the maps with great third party visuals, and perform advanced analytics that you can share with the world.</a:t>
            </a:r>
          </a:p>
          <a:p>
            <a:endParaRPr lang="en-US" baseline="0" smtClean="0"/>
          </a:p>
          <a:p>
            <a:r>
              <a:rPr lang="en-US" baseline="0" smtClean="0"/>
              <a:t>TAKEAWAY: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We have the power to make data and advanced analytics more open, more robust, and more widely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p:txBody>
      </p:sp>
      <p:sp>
        <p:nvSpPr>
          <p:cNvPr id="4" name="Slide Number Placeholder 3"/>
          <p:cNvSpPr>
            <a:spLocks noGrp="1"/>
          </p:cNvSpPr>
          <p:nvPr>
            <p:ph type="sldNum" sz="quarter" idx="10"/>
          </p:nvPr>
        </p:nvSpPr>
        <p:spPr/>
        <p:txBody>
          <a:bodyPr/>
          <a:lstStyle/>
          <a:p>
            <a:fld id="{7E6A3605-7A28-403B-8AF8-3C2A1E66453A}" type="slidenum">
              <a:rPr lang="en-US" smtClean="0"/>
              <a:t>14</a:t>
            </a:fld>
            <a:endParaRPr lang="en-US"/>
          </a:p>
        </p:txBody>
      </p:sp>
    </p:spTree>
    <p:extLst>
      <p:ext uri="{BB962C8B-B14F-4D97-AF65-F5344CB8AC3E}">
        <p14:creationId xmlns:p14="http://schemas.microsoft.com/office/powerpoint/2010/main" val="397279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Create beautiful thematic maps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r>
              <a:rPr lang="en-US" smtClean="0"/>
              <a:t>Understand what out of the box tools</a:t>
            </a:r>
            <a:r>
              <a:rPr lang="en-US" baseline="0" smtClean="0"/>
              <a:t> are available to enhance analysis</a:t>
            </a:r>
          </a:p>
        </p:txBody>
      </p:sp>
      <p:sp>
        <p:nvSpPr>
          <p:cNvPr id="4" name="Slide Number Placeholder 3"/>
          <p:cNvSpPr>
            <a:spLocks noGrp="1"/>
          </p:cNvSpPr>
          <p:nvPr>
            <p:ph type="sldNum" sz="quarter" idx="10"/>
          </p:nvPr>
        </p:nvSpPr>
        <p:spPr/>
        <p:txBody>
          <a:bodyPr/>
          <a:lstStyle/>
          <a:p>
            <a:fld id="{7E6A3605-7A28-403B-8AF8-3C2A1E66453A}" type="slidenum">
              <a:rPr lang="en-US" smtClean="0"/>
              <a:t>15</a:t>
            </a:fld>
            <a:endParaRPr lang="en-US"/>
          </a:p>
        </p:txBody>
      </p:sp>
    </p:spTree>
    <p:extLst>
      <p:ext uri="{BB962C8B-B14F-4D97-AF65-F5344CB8AC3E}">
        <p14:creationId xmlns:p14="http://schemas.microsoft.com/office/powerpoint/2010/main" val="1476243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Data</a:t>
            </a:r>
            <a:r>
              <a:rPr lang="en-US" baseline="0" smtClean="0"/>
              <a:t> Scientist at </a:t>
            </a:r>
            <a:r>
              <a:rPr lang="en-US" baseline="0" err="1" smtClean="0"/>
              <a:t>emdata</a:t>
            </a:r>
            <a:endParaRPr lang="en-US" baseline="0" smtClean="0"/>
          </a:p>
          <a:p>
            <a:endParaRPr lang="en-US" baseline="0" smtClean="0"/>
          </a:p>
          <a:p>
            <a:r>
              <a:rPr lang="en-US" baseline="0" smtClean="0"/>
              <a:t>We love Power BI helps us easily build impactful data applications that we allow us to scale at a fraction of the time, energy, and cost</a:t>
            </a:r>
          </a:p>
          <a:p>
            <a:endParaRPr lang="en-US" baseline="0" smtClean="0"/>
          </a:p>
          <a:p>
            <a:r>
              <a:rPr lang="en-US" baseline="0" smtClean="0"/>
              <a:t>And we love working with organizations that are making a difference in the world -- for us Power BI is the way for everyone to do more, better</a:t>
            </a:r>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16</a:t>
            </a:fld>
            <a:endParaRPr lang="en-US"/>
          </a:p>
        </p:txBody>
      </p:sp>
    </p:spTree>
    <p:extLst>
      <p:ext uri="{BB962C8B-B14F-4D97-AF65-F5344CB8AC3E}">
        <p14:creationId xmlns:p14="http://schemas.microsoft.com/office/powerpoint/2010/main" val="141108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those hard-won lessons I mentioned previously?</a:t>
            </a:r>
          </a:p>
          <a:p>
            <a:endParaRPr lang="en-US" baseline="0" dirty="0" smtClean="0"/>
          </a:p>
          <a:p>
            <a:r>
              <a:rPr lang="en-US" baseline="0" dirty="0" smtClean="0"/>
              <a:t>I want to share with you three </a:t>
            </a:r>
            <a:r>
              <a:rPr lang="en-US" baseline="0" dirty="0" smtClean="0"/>
              <a:t>lessons that will help you make beautiful maps and perform impactful analysis quickly and robustly</a:t>
            </a:r>
            <a:endParaRPr lang="en-US" baseline="0" dirty="0" smtClean="0"/>
          </a:p>
          <a:p>
            <a:endParaRPr lang="en-US" baseline="0" dirty="0" smtClean="0"/>
          </a:p>
          <a:p>
            <a:r>
              <a:rPr lang="en-US" baseline="0" dirty="0" smtClean="0"/>
              <a:t>A quick poll</a:t>
            </a:r>
            <a:r>
              <a:rPr lang="en-US" baseline="0" dirty="0" smtClean="0"/>
              <a:t>:</a:t>
            </a:r>
          </a:p>
          <a:p>
            <a:r>
              <a:rPr lang="en-US" baseline="0" dirty="0" smtClean="0"/>
              <a:t>- who here has created a map in Power BI?</a:t>
            </a:r>
            <a:endParaRPr lang="en-US" baseline="0" dirty="0" smtClean="0"/>
          </a:p>
          <a:p>
            <a:endParaRPr lang="en-US" baseline="0" dirty="0" smtClean="0"/>
          </a:p>
          <a:p>
            <a:r>
              <a:rPr lang="en-US" baseline="0" dirty="0" smtClean="0"/>
              <a:t>-for those of you who have created maps in Power BI before, did you created these for someone else, either for colleagues or for the public?</a:t>
            </a:r>
          </a:p>
          <a:p>
            <a:endParaRPr lang="en-US" baseline="0" dirty="0" smtClean="0"/>
          </a:p>
          <a:p>
            <a:r>
              <a:rPr lang="en-US" baseline="0" dirty="0" smtClean="0"/>
              <a:t>- if you created these for your colleague or boss, have they themselves ever created a map?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17</a:t>
            </a:fld>
            <a:endParaRPr lang="en-US" dirty="0"/>
          </a:p>
        </p:txBody>
      </p:sp>
    </p:spTree>
    <p:extLst>
      <p:ext uri="{BB962C8B-B14F-4D97-AF65-F5344CB8AC3E}">
        <p14:creationId xmlns:p14="http://schemas.microsoft.com/office/powerpoint/2010/main" val="19712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18</a:t>
            </a:fld>
            <a:endParaRPr lang="en-US" dirty="0"/>
          </a:p>
        </p:txBody>
      </p:sp>
    </p:spTree>
    <p:extLst>
      <p:ext uri="{BB962C8B-B14F-4D97-AF65-F5344CB8AC3E}">
        <p14:creationId xmlns:p14="http://schemas.microsoft.com/office/powerpoint/2010/main" val="2127857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STORY?</a:t>
            </a:r>
          </a:p>
          <a:p>
            <a:endParaRPr lang="en-US" dirty="0" smtClean="0"/>
          </a:p>
          <a:p>
            <a:r>
              <a:rPr lang="en-US" dirty="0" smtClean="0"/>
              <a:t>WHY IS IT IMPORTANT?</a:t>
            </a:r>
          </a:p>
          <a:p>
            <a:endParaRPr lang="en-US" dirty="0" smtClean="0"/>
          </a:p>
          <a:p>
            <a:r>
              <a:rPr lang="en-US" dirty="0" smtClean="0"/>
              <a:t>WHAT'S THE TAKEAWAY?</a:t>
            </a:r>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19</a:t>
            </a:fld>
            <a:endParaRPr lang="en-US" dirty="0"/>
          </a:p>
        </p:txBody>
      </p:sp>
    </p:spTree>
    <p:extLst>
      <p:ext uri="{BB962C8B-B14F-4D97-AF65-F5344CB8AC3E}">
        <p14:creationId xmlns:p14="http://schemas.microsoft.com/office/powerpoint/2010/main" val="214739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www.pugworldtour.com/home"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www.pugworldtour.com/home"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www.pugworldtour.com/home"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www.pugworldtour.com/home"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www.pugworldtour.com/home"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www.pugworldtour.com/home"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www.pugworldtour.com/home"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www.pugworldtour.com/home"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www.pugworldtour.com/home"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www.pugworldtour.com/home"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www.pugworldtour.com/home"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www.pugworldtour.com/home"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www.pugworldtour.com/home" TargetMode="External"/><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www.pugworldtour.com/home" TargetMode="External"/><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2AE6D8-E5BC-47A3-9850-489A13B02FB5}"/>
              </a:ext>
            </a:extLst>
          </p:cNvPr>
          <p:cNvSpPr>
            <a:spLocks noGrp="1"/>
          </p:cNvSpPr>
          <p:nvPr>
            <p:ph type="title"/>
          </p:nvPr>
        </p:nvSpPr>
        <p:spPr/>
        <p:txBody>
          <a:bodyPr/>
          <a:lstStyle/>
          <a:p>
            <a:r>
              <a:rPr lang="en-US"/>
              <a:t>Click to edit Master title style</a:t>
            </a:r>
          </a:p>
        </p:txBody>
      </p:sp>
      <p:pic>
        <p:nvPicPr>
          <p:cNvPr id="4" name="Picture 3" descr="A close up of text on a black background&#10;&#10;Description generated with high confidence">
            <a:extLst>
              <a:ext uri="{FF2B5EF4-FFF2-40B4-BE49-F238E27FC236}">
                <a16:creationId xmlns:a16="http://schemas.microsoft.com/office/drawing/2014/main" xmlns="" id="{27E9E1C5-BB11-4066-96CD-35C117B47F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7769" cy="6860382"/>
          </a:xfrm>
          <a:prstGeom prst="rect">
            <a:avLst/>
          </a:prstGeom>
        </p:spPr>
      </p:pic>
    </p:spTree>
    <p:extLst>
      <p:ext uri="{BB962C8B-B14F-4D97-AF65-F5344CB8AC3E}">
        <p14:creationId xmlns:p14="http://schemas.microsoft.com/office/powerpoint/2010/main" val="96257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919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B6A464D-3099-428D-81E8-FEE66565057C}"/>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5EF4BD5B-761D-4154-A5D9-E197119F52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11" name="TextBox 10">
            <a:hlinkClick r:id="rId3"/>
            <a:extLst>
              <a:ext uri="{FF2B5EF4-FFF2-40B4-BE49-F238E27FC236}">
                <a16:creationId xmlns:a16="http://schemas.microsoft.com/office/drawing/2014/main" xmlns="" id="{974E4BEB-FCFD-4F69-8376-FD811B8162FF}"/>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2" name="TextBox 11">
            <a:extLst>
              <a:ext uri="{FF2B5EF4-FFF2-40B4-BE49-F238E27FC236}">
                <a16:creationId xmlns:a16="http://schemas.microsoft.com/office/drawing/2014/main" xmlns="" id="{2E11E423-7DBD-424C-B2D6-23EA66EE2F8E}"/>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3835151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Accent 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4" name="TextBox 3">
            <a:hlinkClick r:id="rId3"/>
            <a:extLst>
              <a:ext uri="{FF2B5EF4-FFF2-40B4-BE49-F238E27FC236}">
                <a16:creationId xmlns:a16="http://schemas.microsoft.com/office/drawing/2014/main" xmlns=""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5" name="TextBox 4">
            <a:extLst>
              <a:ext uri="{FF2B5EF4-FFF2-40B4-BE49-F238E27FC236}">
                <a16:creationId xmlns:a16="http://schemas.microsoft.com/office/drawing/2014/main" xmlns=""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3677399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Accent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xmlns=""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2"/>
                </a:solidFill>
              </a:rPr>
              <a:t>PowerBIWorldTour</a:t>
            </a:r>
            <a:r>
              <a:rPr lang="en-US">
                <a:solidFill>
                  <a:schemeClr val="bg2"/>
                </a:solidFill>
              </a:rPr>
              <a:t>.com</a:t>
            </a:r>
          </a:p>
        </p:txBody>
      </p:sp>
      <p:sp>
        <p:nvSpPr>
          <p:cNvPr id="5" name="TextBox 4">
            <a:extLst>
              <a:ext uri="{FF2B5EF4-FFF2-40B4-BE49-F238E27FC236}">
                <a16:creationId xmlns:a16="http://schemas.microsoft.com/office/drawing/2014/main" xmlns=""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Tree>
    <p:extLst>
      <p:ext uri="{BB962C8B-B14F-4D97-AF65-F5344CB8AC3E}">
        <p14:creationId xmlns:p14="http://schemas.microsoft.com/office/powerpoint/2010/main" val="271319346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B6A464D-3099-428D-81E8-FEE66565057C}"/>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5EF4BD5B-761D-4154-A5D9-E197119F52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11" name="TextBox 10">
            <a:hlinkClick r:id="rId3"/>
            <a:extLst>
              <a:ext uri="{FF2B5EF4-FFF2-40B4-BE49-F238E27FC236}">
                <a16:creationId xmlns:a16="http://schemas.microsoft.com/office/drawing/2014/main" xmlns="" id="{974E4BEB-FCFD-4F69-8376-FD811B8162FF}"/>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2" name="TextBox 11">
            <a:extLst>
              <a:ext uri="{FF2B5EF4-FFF2-40B4-BE49-F238E27FC236}">
                <a16:creationId xmlns:a16="http://schemas.microsoft.com/office/drawing/2014/main" xmlns="" id="{2E11E423-7DBD-424C-B2D6-23EA66EE2F8E}"/>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6" name="Title 1">
            <a:extLst>
              <a:ext uri="{FF2B5EF4-FFF2-40B4-BE49-F238E27FC236}">
                <a16:creationId xmlns:a16="http://schemas.microsoft.com/office/drawing/2014/main" xmlns="" id="{241F2EFF-28A9-4B44-AA59-502553A84924}"/>
              </a:ext>
            </a:extLst>
          </p:cNvPr>
          <p:cNvSpPr>
            <a:spLocks noGrp="1"/>
          </p:cNvSpPr>
          <p:nvPr>
            <p:ph type="title" hasCustomPrompt="1"/>
          </p:nvPr>
        </p:nvSpPr>
        <p:spPr>
          <a:xfrm>
            <a:off x="269240" y="1186356"/>
            <a:ext cx="9859116" cy="1158793"/>
          </a:xfrm>
        </p:spPr>
        <p:txBody>
          <a:bodyPr>
            <a:normAutofit/>
          </a:bodyPr>
          <a:lstStyle>
            <a:lvl1pPr>
              <a:defRPr sz="6000"/>
            </a:lvl1pPr>
          </a:lstStyle>
          <a:p>
            <a:r>
              <a:rPr lang="en-US" dirty="0"/>
              <a:t>Demo Title</a:t>
            </a:r>
          </a:p>
        </p:txBody>
      </p:sp>
    </p:spTree>
    <p:extLst>
      <p:ext uri="{BB962C8B-B14F-4D97-AF65-F5344CB8AC3E}">
        <p14:creationId xmlns:p14="http://schemas.microsoft.com/office/powerpoint/2010/main" val="3196963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emo Slide Accent 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4" name="TextBox 3">
            <a:hlinkClick r:id="rId3"/>
            <a:extLst>
              <a:ext uri="{FF2B5EF4-FFF2-40B4-BE49-F238E27FC236}">
                <a16:creationId xmlns:a16="http://schemas.microsoft.com/office/drawing/2014/main" xmlns=""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5" name="TextBox 4">
            <a:extLst>
              <a:ext uri="{FF2B5EF4-FFF2-40B4-BE49-F238E27FC236}">
                <a16:creationId xmlns:a16="http://schemas.microsoft.com/office/drawing/2014/main" xmlns=""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6" name="Title 1">
            <a:extLst>
              <a:ext uri="{FF2B5EF4-FFF2-40B4-BE49-F238E27FC236}">
                <a16:creationId xmlns:a16="http://schemas.microsoft.com/office/drawing/2014/main" xmlns="" id="{5EC24C18-FD44-46A3-9709-0BFE84DFAE13}"/>
              </a:ext>
            </a:extLst>
          </p:cNvPr>
          <p:cNvSpPr>
            <a:spLocks noGrp="1"/>
          </p:cNvSpPr>
          <p:nvPr>
            <p:ph type="title" hasCustomPrompt="1"/>
          </p:nvPr>
        </p:nvSpPr>
        <p:spPr>
          <a:xfrm>
            <a:off x="269240" y="1186356"/>
            <a:ext cx="9859116" cy="1158793"/>
          </a:xfrm>
        </p:spPr>
        <p:txBody>
          <a:bodyPr>
            <a:normAutofit/>
          </a:bodyPr>
          <a:lstStyle>
            <a:lvl1pPr>
              <a:defRPr sz="6000"/>
            </a:lvl1pPr>
          </a:lstStyle>
          <a:p>
            <a:r>
              <a:rPr lang="en-US" dirty="0"/>
              <a:t>Demo Title</a:t>
            </a:r>
          </a:p>
        </p:txBody>
      </p:sp>
    </p:spTree>
    <p:extLst>
      <p:ext uri="{BB962C8B-B14F-4D97-AF65-F5344CB8AC3E}">
        <p14:creationId xmlns:p14="http://schemas.microsoft.com/office/powerpoint/2010/main" val="104738367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 Slide Accent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xmlns=""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2"/>
                </a:solidFill>
              </a:rPr>
              <a:t>PowerBIWorldTour</a:t>
            </a:r>
            <a:r>
              <a:rPr lang="en-US">
                <a:solidFill>
                  <a:schemeClr val="bg2"/>
                </a:solidFill>
              </a:rPr>
              <a:t>.com</a:t>
            </a:r>
          </a:p>
        </p:txBody>
      </p:sp>
      <p:sp>
        <p:nvSpPr>
          <p:cNvPr id="5" name="TextBox 4">
            <a:extLst>
              <a:ext uri="{FF2B5EF4-FFF2-40B4-BE49-F238E27FC236}">
                <a16:creationId xmlns:a16="http://schemas.microsoft.com/office/drawing/2014/main" xmlns=""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6" name="Title 1">
            <a:extLst>
              <a:ext uri="{FF2B5EF4-FFF2-40B4-BE49-F238E27FC236}">
                <a16:creationId xmlns:a16="http://schemas.microsoft.com/office/drawing/2014/main" xmlns="" id="{7AAE1550-3292-4985-B85D-80B2B2FF0937}"/>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spTree>
    <p:extLst>
      <p:ext uri="{BB962C8B-B14F-4D97-AF65-F5344CB8AC3E}">
        <p14:creationId xmlns:p14="http://schemas.microsoft.com/office/powerpoint/2010/main" val="48995127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40CC525-E57E-4E9A-A52A-739E0A866FE9}"/>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AB9E6387-2924-49C4-8323-2B7AE49984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6" name="TextBox 5">
            <a:hlinkClick r:id="rId3"/>
            <a:extLst>
              <a:ext uri="{FF2B5EF4-FFF2-40B4-BE49-F238E27FC236}">
                <a16:creationId xmlns:a16="http://schemas.microsoft.com/office/drawing/2014/main" xmlns="" id="{D4954CE7-6FB4-4EDC-BBD1-AE2E53AED5D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7" name="TextBox 6">
            <a:extLst>
              <a:ext uri="{FF2B5EF4-FFF2-40B4-BE49-F238E27FC236}">
                <a16:creationId xmlns:a16="http://schemas.microsoft.com/office/drawing/2014/main" xmlns="" id="{14BDF828-0525-48CB-A7B9-4A8462BCA9DB}"/>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9" name="Title 1">
            <a:extLst>
              <a:ext uri="{FF2B5EF4-FFF2-40B4-BE49-F238E27FC236}">
                <a16:creationId xmlns:a16="http://schemas.microsoft.com/office/drawing/2014/main" xmlns="" id="{941BF8BD-5D43-4F3E-BAAF-C47B51EE5EAF}"/>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Tree>
    <p:extLst>
      <p:ext uri="{BB962C8B-B14F-4D97-AF65-F5344CB8AC3E}">
        <p14:creationId xmlns:p14="http://schemas.microsoft.com/office/powerpoint/2010/main" val="119168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20B0CEE-9C11-447F-9725-DBAD303F5B9D}"/>
              </a:ext>
            </a:extLst>
          </p:cNvPr>
          <p:cNvSpPr/>
          <p:nvPr userDrawn="1"/>
        </p:nvSpPr>
        <p:spPr>
          <a:xfrm>
            <a:off x="0" y="6176963"/>
            <a:ext cx="12192000" cy="681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7" y="6005016"/>
            <a:ext cx="3307971" cy="1078859"/>
          </a:xfrm>
          <a:prstGeom prst="rect">
            <a:avLst/>
          </a:prstGeom>
        </p:spPr>
      </p:pic>
      <p:sp>
        <p:nvSpPr>
          <p:cNvPr id="4" name="TextBox 3">
            <a:hlinkClick r:id="rId3"/>
            <a:extLst>
              <a:ext uri="{FF2B5EF4-FFF2-40B4-BE49-F238E27FC236}">
                <a16:creationId xmlns:a16="http://schemas.microsoft.com/office/drawing/2014/main" xmlns=""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1"/>
                </a:solidFill>
              </a:rPr>
              <a:t>PowerBIWorldTour</a:t>
            </a:r>
            <a:r>
              <a:rPr lang="en-US">
                <a:solidFill>
                  <a:schemeClr val="bg1"/>
                </a:solidFill>
              </a:rPr>
              <a:t>.com</a:t>
            </a:r>
          </a:p>
        </p:txBody>
      </p:sp>
      <p:sp>
        <p:nvSpPr>
          <p:cNvPr id="5" name="TextBox 4">
            <a:extLst>
              <a:ext uri="{FF2B5EF4-FFF2-40B4-BE49-F238E27FC236}">
                <a16:creationId xmlns:a16="http://schemas.microsoft.com/office/drawing/2014/main" xmlns=""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8" name="Title 1">
            <a:extLst>
              <a:ext uri="{FF2B5EF4-FFF2-40B4-BE49-F238E27FC236}">
                <a16:creationId xmlns:a16="http://schemas.microsoft.com/office/drawing/2014/main" xmlns="" id="{B219F53C-3D5C-48C1-B6A4-AD81A953F8C9}"/>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Tree>
    <p:extLst>
      <p:ext uri="{BB962C8B-B14F-4D97-AF65-F5344CB8AC3E}">
        <p14:creationId xmlns:p14="http://schemas.microsoft.com/office/powerpoint/2010/main" val="172961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B8D1469-F8C9-44BF-A22F-05A31A6DD803}"/>
              </a:ext>
            </a:extLst>
          </p:cNvPr>
          <p:cNvSpPr/>
          <p:nvPr userDrawn="1"/>
        </p:nvSpPr>
        <p:spPr>
          <a:xfrm>
            <a:off x="0" y="6176963"/>
            <a:ext cx="12192000" cy="68103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xmlns=""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1"/>
                </a:solidFill>
              </a:rPr>
              <a:t>PowerBIWorldTour</a:t>
            </a:r>
            <a:r>
              <a:rPr lang="en-US">
                <a:solidFill>
                  <a:schemeClr val="bg1"/>
                </a:solidFill>
              </a:rPr>
              <a:t>.com</a:t>
            </a:r>
          </a:p>
        </p:txBody>
      </p:sp>
      <p:sp>
        <p:nvSpPr>
          <p:cNvPr id="5" name="TextBox 4">
            <a:extLst>
              <a:ext uri="{FF2B5EF4-FFF2-40B4-BE49-F238E27FC236}">
                <a16:creationId xmlns:a16="http://schemas.microsoft.com/office/drawing/2014/main" xmlns=""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8" name="Title 1">
            <a:extLst>
              <a:ext uri="{FF2B5EF4-FFF2-40B4-BE49-F238E27FC236}">
                <a16:creationId xmlns:a16="http://schemas.microsoft.com/office/drawing/2014/main" xmlns="" id="{8CA66DF2-4E47-4426-8F5C-E43037E36CF1}"/>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Tree>
    <p:extLst>
      <p:ext uri="{BB962C8B-B14F-4D97-AF65-F5344CB8AC3E}">
        <p14:creationId xmlns:p14="http://schemas.microsoft.com/office/powerpoint/2010/main" val="333858790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3" descr="A close up of text on a black background&#10;&#10;Description generated with high confidence">
            <a:extLst>
              <a:ext uri="{FF2B5EF4-FFF2-40B4-BE49-F238E27FC236}">
                <a16:creationId xmlns:a16="http://schemas.microsoft.com/office/drawing/2014/main" xmlns="" id="{71253C5F-71ED-4E40-9CAD-5FBA84E0A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8" y="0"/>
            <a:ext cx="12186584" cy="6858000"/>
          </a:xfrm>
          <a:prstGeom prst="rect">
            <a:avLst/>
          </a:prstGeom>
        </p:spPr>
      </p:pic>
    </p:spTree>
    <p:extLst>
      <p:ext uri="{BB962C8B-B14F-4D97-AF65-F5344CB8AC3E}">
        <p14:creationId xmlns:p14="http://schemas.microsoft.com/office/powerpoint/2010/main" val="2399297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D6457B-57D7-456D-BCEA-489049DA7E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68735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38485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443D68-5364-4CFF-B22E-DCDF7ABA3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2561741-67AE-4C93-A9E2-1AA3EC80E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8A3B4D7-0E28-46DE-B6E9-2EA90F34D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xmlns="" id="{82587B53-C7CE-4F73-8643-74318F1D24FA}"/>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CDA1B5A0-34B9-4227-A478-450EC8542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3"/>
            <a:extLst>
              <a:ext uri="{FF2B5EF4-FFF2-40B4-BE49-F238E27FC236}">
                <a16:creationId xmlns:a16="http://schemas.microsoft.com/office/drawing/2014/main" xmlns="" id="{11E261AA-01DA-4EBF-85CB-3F41F55657A7}"/>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8" name="TextBox 7">
            <a:extLst>
              <a:ext uri="{FF2B5EF4-FFF2-40B4-BE49-F238E27FC236}">
                <a16:creationId xmlns:a16="http://schemas.microsoft.com/office/drawing/2014/main" xmlns="" id="{0747C501-FBAC-4CEB-A06B-F57A08BB9FDB}"/>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135757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A651F6-1A85-4CB5-B803-800B31655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DCB9DAB-75A3-419D-AC0D-CC469DF1A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DCF74E0-5310-40FB-9465-AFA31022C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xmlns="" id="{A9DBBB16-7552-4BAB-931D-98084BFC294B}"/>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EBF2417F-BEFF-4CF2-A055-BA305F7FF6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3"/>
            <a:extLst>
              <a:ext uri="{FF2B5EF4-FFF2-40B4-BE49-F238E27FC236}">
                <a16:creationId xmlns:a16="http://schemas.microsoft.com/office/drawing/2014/main" xmlns="" id="{7DD17376-6C23-490D-A2EE-CD9D452093A8}"/>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8" name="TextBox 7">
            <a:extLst>
              <a:ext uri="{FF2B5EF4-FFF2-40B4-BE49-F238E27FC236}">
                <a16:creationId xmlns:a16="http://schemas.microsoft.com/office/drawing/2014/main" xmlns="" id="{FBC11C23-60BA-42EC-A6BF-C9EFFB7981E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4132168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337E2-1D45-4877-831B-40B22696EB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7D46206-47C1-4571-AC0A-6933353381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08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42EA9C1-A9B5-4982-941C-838EF6862A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2BECB87-D4B2-41D7-8FCB-76DDC346C7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xmlns="" id="{E8742109-2B3F-469F-81B2-8D83AC4272FD}"/>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8062F52C-08C3-4BB8-85E9-6A49F5612A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6" name="TextBox 5">
            <a:hlinkClick r:id="rId3"/>
            <a:extLst>
              <a:ext uri="{FF2B5EF4-FFF2-40B4-BE49-F238E27FC236}">
                <a16:creationId xmlns:a16="http://schemas.microsoft.com/office/drawing/2014/main" xmlns="" id="{CDD35480-C128-4451-8DD2-E5CB00BB0249}"/>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7" name="TextBox 6">
            <a:extLst>
              <a:ext uri="{FF2B5EF4-FFF2-40B4-BE49-F238E27FC236}">
                <a16:creationId xmlns:a16="http://schemas.microsoft.com/office/drawing/2014/main" xmlns="" id="{6625EC4A-F7CC-44DA-9647-6E9C1B8E47C2}"/>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4250084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A picture containing dark&#10;&#10;Description generated with high confidence">
            <a:extLst>
              <a:ext uri="{FF2B5EF4-FFF2-40B4-BE49-F238E27FC236}">
                <a16:creationId xmlns:a16="http://schemas.microsoft.com/office/drawing/2014/main" xmlns="" id="{B565DD73-95BF-47B9-8B17-4F632930B7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64096"/>
          </a:xfrm>
          <a:prstGeom prst="rect">
            <a:avLst/>
          </a:prstGeom>
        </p:spPr>
      </p:pic>
      <p:sp>
        <p:nvSpPr>
          <p:cNvPr id="2" name="Title 1">
            <a:extLst>
              <a:ext uri="{FF2B5EF4-FFF2-40B4-BE49-F238E27FC236}">
                <a16:creationId xmlns:a16="http://schemas.microsoft.com/office/drawing/2014/main" xmlns="" id="{3D6D7B44-9AFF-415F-9AD9-798D190FB699}"/>
              </a:ext>
            </a:extLst>
          </p:cNvPr>
          <p:cNvSpPr>
            <a:spLocks noGrp="1"/>
          </p:cNvSpPr>
          <p:nvPr>
            <p:ph type="title" hasCustomPrompt="1"/>
          </p:nvPr>
        </p:nvSpPr>
        <p:spPr>
          <a:xfrm>
            <a:off x="831850" y="1709738"/>
            <a:ext cx="10515600" cy="2852737"/>
          </a:xfr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xmlns="" id="{9B27AA04-74F2-4AEC-814F-E2FA6DFD5322}"/>
              </a:ext>
            </a:extLst>
          </p:cNvPr>
          <p:cNvSpPr>
            <a:spLocks noGrp="1"/>
          </p:cNvSpPr>
          <p:nvPr>
            <p:ph type="body" idx="1" hasCustomPrompt="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pic>
        <p:nvPicPr>
          <p:cNvPr id="9" name="Picture 8">
            <a:extLst>
              <a:ext uri="{FF2B5EF4-FFF2-40B4-BE49-F238E27FC236}">
                <a16:creationId xmlns:a16="http://schemas.microsoft.com/office/drawing/2014/main" xmlns="" id="{C3554ED0-DB83-4AD7-81A6-707AA2EA55F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10" name="TextBox 9">
            <a:hlinkClick r:id="rId4"/>
            <a:extLst>
              <a:ext uri="{FF2B5EF4-FFF2-40B4-BE49-F238E27FC236}">
                <a16:creationId xmlns:a16="http://schemas.microsoft.com/office/drawing/2014/main" xmlns="" id="{72610C8D-7067-437B-BEE1-DCB16007FAC0}"/>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1" name="TextBox 10">
            <a:extLst>
              <a:ext uri="{FF2B5EF4-FFF2-40B4-BE49-F238E27FC236}">
                <a16:creationId xmlns:a16="http://schemas.microsoft.com/office/drawing/2014/main" xmlns="" id="{6ADB06F8-2F7A-4D30-BACB-5415ED734AD8}"/>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1797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5" name="Picture 4" descr="A close up of text on a black background&#10;&#10;Description generated with high confidence">
            <a:extLst>
              <a:ext uri="{FF2B5EF4-FFF2-40B4-BE49-F238E27FC236}">
                <a16:creationId xmlns:a16="http://schemas.microsoft.com/office/drawing/2014/main" xmlns="" id="{05E99782-3335-4DBA-86A0-45F8754B1E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3" name="Text Placeholder 2">
            <a:extLst>
              <a:ext uri="{FF2B5EF4-FFF2-40B4-BE49-F238E27FC236}">
                <a16:creationId xmlns:a16="http://schemas.microsoft.com/office/drawing/2014/main" xmlns="" id="{9B27AA04-74F2-4AEC-814F-E2FA6DFD5322}"/>
              </a:ext>
            </a:extLst>
          </p:cNvPr>
          <p:cNvSpPr>
            <a:spLocks noGrp="1"/>
          </p:cNvSpPr>
          <p:nvPr>
            <p:ph type="body" idx="1"/>
          </p:nvPr>
        </p:nvSpPr>
        <p:spPr>
          <a:xfrm>
            <a:off x="2026762" y="3948440"/>
            <a:ext cx="8022211" cy="1500187"/>
          </a:xfrm>
        </p:spPr>
        <p:txBody>
          <a:bodyPr/>
          <a:lstStyle>
            <a:lvl1pPr marL="0" indent="0" algn="ctr">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Tree>
    <p:extLst>
      <p:ext uri="{BB962C8B-B14F-4D97-AF65-F5344CB8AC3E}">
        <p14:creationId xmlns:p14="http://schemas.microsoft.com/office/powerpoint/2010/main" val="150127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nd Slide - Editable">
    <p:spTree>
      <p:nvGrpSpPr>
        <p:cNvPr id="1" name=""/>
        <p:cNvGrpSpPr/>
        <p:nvPr/>
      </p:nvGrpSpPr>
      <p:grpSpPr>
        <a:xfrm>
          <a:off x="0" y="0"/>
          <a:ext cx="0" cy="0"/>
          <a:chOff x="0" y="0"/>
          <a:chExt cx="0" cy="0"/>
        </a:xfrm>
      </p:grpSpPr>
      <p:pic>
        <p:nvPicPr>
          <p:cNvPr id="4" name="Picture 3" descr="A close up of text on a black background&#10;&#10;Description generated with high confidence">
            <a:extLst>
              <a:ext uri="{FF2B5EF4-FFF2-40B4-BE49-F238E27FC236}">
                <a16:creationId xmlns:a16="http://schemas.microsoft.com/office/drawing/2014/main" xmlns="" id="{0A03C5FA-CE89-470F-BDE7-6AFE09382B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3" name="Text Placeholder 2">
            <a:extLst>
              <a:ext uri="{FF2B5EF4-FFF2-40B4-BE49-F238E27FC236}">
                <a16:creationId xmlns:a16="http://schemas.microsoft.com/office/drawing/2014/main" xmlns="" id="{9B27AA04-74F2-4AEC-814F-E2FA6DFD5322}"/>
              </a:ext>
            </a:extLst>
          </p:cNvPr>
          <p:cNvSpPr>
            <a:spLocks noGrp="1"/>
          </p:cNvSpPr>
          <p:nvPr>
            <p:ph type="body" idx="1"/>
          </p:nvPr>
        </p:nvSpPr>
        <p:spPr>
          <a:xfrm>
            <a:off x="2026762" y="3450200"/>
            <a:ext cx="8022211" cy="1998427"/>
          </a:xfrm>
        </p:spPr>
        <p:txBody>
          <a:bodyPr>
            <a:normAutofit/>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Title 5">
            <a:extLst>
              <a:ext uri="{FF2B5EF4-FFF2-40B4-BE49-F238E27FC236}">
                <a16:creationId xmlns:a16="http://schemas.microsoft.com/office/drawing/2014/main" xmlns="" id="{5AF06E22-B504-4699-B374-3D2CA8CE144D}"/>
              </a:ext>
            </a:extLst>
          </p:cNvPr>
          <p:cNvSpPr>
            <a:spLocks noGrp="1"/>
          </p:cNvSpPr>
          <p:nvPr>
            <p:ph type="title" hasCustomPrompt="1"/>
          </p:nvPr>
        </p:nvSpPr>
        <p:spPr>
          <a:xfrm>
            <a:off x="2026762" y="2399055"/>
            <a:ext cx="8022212" cy="1008746"/>
          </a:xfrm>
        </p:spPr>
        <p:txBody>
          <a:bodyPr/>
          <a:lstStyle>
            <a:lvl1pPr algn="ctr">
              <a:defRPr>
                <a:solidFill>
                  <a:schemeClr val="bg1"/>
                </a:solidFill>
              </a:defRPr>
            </a:lvl1pPr>
          </a:lstStyle>
          <a:p>
            <a:r>
              <a:rPr lang="en-US" dirty="0"/>
              <a:t>Thank you for Attending!</a:t>
            </a:r>
          </a:p>
        </p:txBody>
      </p:sp>
    </p:spTree>
    <p:extLst>
      <p:ext uri="{BB962C8B-B14F-4D97-AF65-F5344CB8AC3E}">
        <p14:creationId xmlns:p14="http://schemas.microsoft.com/office/powerpoint/2010/main" val="325416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xmlns="" id="{317742F7-7A61-4E5D-A632-AC505230636D}"/>
              </a:ext>
            </a:extLst>
          </p:cNvPr>
          <p:cNvSpPr>
            <a:spLocks noGrp="1"/>
          </p:cNvSpPr>
          <p:nvPr>
            <p:ph type="pic" sz="quarter" idx="10"/>
          </p:nvPr>
        </p:nvSpPr>
        <p:spPr bwMode="ltGray">
          <a:xfrm>
            <a:off x="7342496" y="0"/>
            <a:ext cx="4849503" cy="6182436"/>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5" name="Rectangle 4">
            <a:extLst>
              <a:ext uri="{FF2B5EF4-FFF2-40B4-BE49-F238E27FC236}">
                <a16:creationId xmlns:a16="http://schemas.microsoft.com/office/drawing/2014/main" xmlns="" id="{65A5F85B-1E65-4702-9247-3B3801F28569}"/>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BD342038-9700-4421-B06C-A3ACB351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4"/>
            <a:extLst>
              <a:ext uri="{FF2B5EF4-FFF2-40B4-BE49-F238E27FC236}">
                <a16:creationId xmlns:a16="http://schemas.microsoft.com/office/drawing/2014/main" xmlns="" id="{AE947C0A-6E2D-4145-AF54-CD5619070842}"/>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8" name="TextBox 7">
            <a:extLst>
              <a:ext uri="{FF2B5EF4-FFF2-40B4-BE49-F238E27FC236}">
                <a16:creationId xmlns:a16="http://schemas.microsoft.com/office/drawing/2014/main" xmlns="" id="{3FE2CD26-F5E9-4B5F-A386-F874B512F8D9}"/>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12" name="Title 11">
            <a:extLst>
              <a:ext uri="{FF2B5EF4-FFF2-40B4-BE49-F238E27FC236}">
                <a16:creationId xmlns:a16="http://schemas.microsoft.com/office/drawing/2014/main" xmlns="" id="{CF498402-1895-4554-9D53-F50ECB7B383A}"/>
              </a:ext>
            </a:extLst>
          </p:cNvPr>
          <p:cNvSpPr>
            <a:spLocks noGrp="1"/>
          </p:cNvSpPr>
          <p:nvPr>
            <p:ph type="title" hasCustomPrompt="1"/>
          </p:nvPr>
        </p:nvSpPr>
        <p:spPr>
          <a:xfrm>
            <a:off x="260695" y="1204118"/>
            <a:ext cx="5378450" cy="1884363"/>
          </a:xfrm>
        </p:spPr>
        <p:txBody>
          <a:bodyPr anchor="t">
            <a:noAutofit/>
          </a:bodyPr>
          <a:lstStyle>
            <a:lvl1pPr>
              <a:defRPr sz="6600"/>
            </a:lvl1pPr>
          </a:lstStyle>
          <a:p>
            <a:r>
              <a:rPr lang="en-US" dirty="0"/>
              <a:t>Speaker Intro Slide</a:t>
            </a:r>
          </a:p>
        </p:txBody>
      </p:sp>
      <p:sp>
        <p:nvSpPr>
          <p:cNvPr id="14" name="Text Placeholder 13">
            <a:extLst>
              <a:ext uri="{FF2B5EF4-FFF2-40B4-BE49-F238E27FC236}">
                <a16:creationId xmlns:a16="http://schemas.microsoft.com/office/drawing/2014/main" xmlns="" id="{406B4A6A-22E1-47A7-84E7-09659002892A}"/>
              </a:ext>
            </a:extLst>
          </p:cNvPr>
          <p:cNvSpPr>
            <a:spLocks noGrp="1"/>
          </p:cNvSpPr>
          <p:nvPr>
            <p:ph type="body" sz="quarter" idx="11"/>
          </p:nvPr>
        </p:nvSpPr>
        <p:spPr>
          <a:xfrm>
            <a:off x="260005" y="3403600"/>
            <a:ext cx="5378795" cy="1884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782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3EDBB5-FFC9-4279-BD52-58664EACB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A74A2F5-6E3E-450F-BE40-01EEC1048A27}"/>
              </a:ext>
            </a:extLst>
          </p:cNvPr>
          <p:cNvSpPr>
            <a:spLocks noGrp="1"/>
          </p:cNvSpPr>
          <p:nvPr>
            <p:ph sz="half" idx="1"/>
          </p:nvPr>
        </p:nvSpPr>
        <p:spPr>
          <a:xfrm>
            <a:off x="838200" y="1529698"/>
            <a:ext cx="5181600" cy="4647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4435BD1-E06F-4AE3-B6BE-2FA0A6FA4FF9}"/>
              </a:ext>
            </a:extLst>
          </p:cNvPr>
          <p:cNvSpPr>
            <a:spLocks noGrp="1"/>
          </p:cNvSpPr>
          <p:nvPr>
            <p:ph sz="half" idx="2"/>
          </p:nvPr>
        </p:nvSpPr>
        <p:spPr>
          <a:xfrm>
            <a:off x="6172200" y="1529698"/>
            <a:ext cx="5181600" cy="4647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31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2F28A7-AF99-47F6-A82C-0DF5A998D4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F2F2010-6B8D-4FE7-8CAC-C19A8683E1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E6E270D-78EB-4997-9A4A-FE1D005CD1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B0A9FA3-13CB-48CE-A7DF-92B3BA7374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41CB188D-E567-4789-817A-663ECBA368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56725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28" Type="http://schemas.openxmlformats.org/officeDocument/2006/relationships/hyperlink" Target="https://www.pugworldtour.com/home" TargetMode="Externa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3C95B6B-5A83-4DE1-A838-CED52840D21A}"/>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xmlns="" id="{498569F4-189D-4DE3-B700-91C2608FB35E}"/>
              </a:ext>
            </a:extLst>
          </p:cNvPr>
          <p:cNvSpPr>
            <a:spLocks noGrp="1"/>
          </p:cNvSpPr>
          <p:nvPr>
            <p:ph type="title"/>
          </p:nvPr>
        </p:nvSpPr>
        <p:spPr>
          <a:xfrm>
            <a:off x="838200" y="365126"/>
            <a:ext cx="10515600" cy="100874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57E91A40-76DA-464C-8D44-4C1AE723B6A9}"/>
              </a:ext>
            </a:extLst>
          </p:cNvPr>
          <p:cNvSpPr>
            <a:spLocks noGrp="1"/>
          </p:cNvSpPr>
          <p:nvPr>
            <p:ph type="body" idx="1"/>
          </p:nvPr>
        </p:nvSpPr>
        <p:spPr>
          <a:xfrm>
            <a:off x="838200" y="1539277"/>
            <a:ext cx="10515600" cy="463768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xmlns="" id="{88B4E32C-358C-431F-9F60-6657B9304E81}"/>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9" name="TextBox 8">
            <a:hlinkClick r:id="rId28"/>
            <a:extLst>
              <a:ext uri="{FF2B5EF4-FFF2-40B4-BE49-F238E27FC236}">
                <a16:creationId xmlns:a16="http://schemas.microsoft.com/office/drawing/2014/main" xmlns="" id="{4B54274B-BD78-4D33-9835-C4FA94F4F53D}"/>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10" name="TextBox 9">
            <a:extLst>
              <a:ext uri="{FF2B5EF4-FFF2-40B4-BE49-F238E27FC236}">
                <a16:creationId xmlns:a16="http://schemas.microsoft.com/office/drawing/2014/main" xmlns="" id="{2F65D560-81A6-4DF1-BA0C-816E898F50A7}"/>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cxnSp>
        <p:nvCxnSpPr>
          <p:cNvPr id="14" name="Straight Connector 13">
            <a:extLst>
              <a:ext uri="{FF2B5EF4-FFF2-40B4-BE49-F238E27FC236}">
                <a16:creationId xmlns:a16="http://schemas.microsoft.com/office/drawing/2014/main" xmlns="" id="{8FDB1244-756B-4D62-B79B-E4353EB4613D}"/>
              </a:ext>
            </a:extLst>
          </p:cNvPr>
          <p:cNvCxnSpPr/>
          <p:nvPr userDrawn="1"/>
        </p:nvCxnSpPr>
        <p:spPr>
          <a:xfrm>
            <a:off x="838200" y="1369006"/>
            <a:ext cx="10515600" cy="0"/>
          </a:xfrm>
          <a:prstGeom prst="line">
            <a:avLst/>
          </a:prstGeom>
          <a:ln w="254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51" r:id="rId4"/>
    <p:sldLayoutId id="2147483673" r:id="rId5"/>
    <p:sldLayoutId id="2147483674" r:id="rId6"/>
    <p:sldLayoutId id="2147483662" r:id="rId7"/>
    <p:sldLayoutId id="2147483652" r:id="rId8"/>
    <p:sldLayoutId id="2147483653" r:id="rId9"/>
    <p:sldLayoutId id="2147483654" r:id="rId10"/>
    <p:sldLayoutId id="2147483655" r:id="rId11"/>
    <p:sldLayoutId id="2147483663" r:id="rId12"/>
    <p:sldLayoutId id="2147483664" r:id="rId13"/>
    <p:sldLayoutId id="2147483668" r:id="rId14"/>
    <p:sldLayoutId id="2147483669" r:id="rId15"/>
    <p:sldLayoutId id="2147483670" r:id="rId16"/>
    <p:sldLayoutId id="2147483665" r:id="rId17"/>
    <p:sldLayoutId id="2147483667" r:id="rId18"/>
    <p:sldLayoutId id="2147483666" r:id="rId19"/>
    <p:sldLayoutId id="2147483671" r:id="rId20"/>
    <p:sldLayoutId id="2147483672" r:id="rId21"/>
    <p:sldLayoutId id="2147483656" r:id="rId22"/>
    <p:sldLayoutId id="2147483657" r:id="rId23"/>
    <p:sldLayoutId id="2147483658" r:id="rId24"/>
    <p:sldLayoutId id="214748365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onmcg/US_County_Level_Election_Results_08-16" TargetMode="External"/><Relationship Id="rId4" Type="http://schemas.openxmlformats.org/officeDocument/2006/relationships/image" Target="../media/image11.gi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hyperlink" Target="https://tonmcg.github.io/us-presidential-election-results/maps.html" TargetMode="External"/><Relationship Id="rId4" Type="http://schemas.openxmlformats.org/officeDocument/2006/relationships/image" Target="../media/image12.gi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580507e4-5254-43e1-862a-ef300e39163e" TargetMode="External"/><Relationship Id="rId4" Type="http://schemas.openxmlformats.org/officeDocument/2006/relationships/image" Target="../media/image16.gif"/><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pp.powerbi.com/view?r=eyJrIjoiN2ZmM2RjYTAtMjBkMC00ODFkLTlmNzctZjZjYzQ5OGY1YzhlIiwidCI6ImRjNTliNTFkLWVmZDItNDYyNi04M2EyLTljMmU2MzE1MTcwZiIsImMiOjZ9" TargetMode="External"/><Relationship Id="rId3" Type="http://schemas.openxmlformats.org/officeDocument/2006/relationships/image" Target="../media/image17.gif"/></Relationships>
</file>

<file path=ppt/slides/_rels/slide22.xml.rels><?xml version="1.0" encoding="UTF-8" standalone="yes"?>
<Relationships xmlns="http://schemas.openxmlformats.org/package/2006/relationships"><Relationship Id="rId3" Type="http://schemas.openxmlformats.org/officeDocument/2006/relationships/hyperlink" Target="https://www.nytimes.com/interactive/2018/10/12/us/map-of-every-building-in-the-united-states.html" TargetMode="External"/><Relationship Id="rId4" Type="http://schemas.openxmlformats.org/officeDocument/2006/relationships/image" Target="../media/image18.gi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twitter.com/dpatil/status/796902611622436864" TargetMode="External"/><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teengmo/status/1056699752325230592" TargetMode="External"/><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onmcg/US_County_Level_Election_Results_08-16" TargetMode="External"/><Relationship Id="rId4" Type="http://schemas.openxmlformats.org/officeDocument/2006/relationships/hyperlink" Target="https://api.census.gov/data.html" TargetMode="External"/><Relationship Id="rId5" Type="http://schemas.openxmlformats.org/officeDocument/2006/relationships/hyperlink" Target="https://dev.socrata.com/" TargetMode="External"/><Relationship Id="rId6" Type="http://schemas.openxmlformats.org/officeDocument/2006/relationships/hyperlink" Target="https://smartystreets.com/" TargetMode="External"/><Relationship Id="rId7" Type="http://schemas.openxmlformats.org/officeDocument/2006/relationships/hyperlink" Target="https://www.mapbox.com/studio/" TargetMode="External"/><Relationship Id="rId8" Type="http://schemas.openxmlformats.org/officeDocument/2006/relationships/hyperlink" Target="https://github.com/Microsoft/USBuildingFootprints" TargetMode="External"/><Relationship Id="rId9" Type="http://schemas.openxmlformats.org/officeDocument/2006/relationships/hyperlink" Target="https://github.com/tonmcg/powersocrata" TargetMode="External"/><Relationship Id="rId10" Type="http://schemas.openxmlformats.org/officeDocument/2006/relationships/hyperlink" Target="https://github.com/tonmcg/powerCensus"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610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38137CDA-0A19-4B5B-8C0A-D42F130E2C90}"/>
              </a:ext>
            </a:extLst>
          </p:cNvPr>
          <p:cNvSpPr>
            <a:spLocks noGrp="1"/>
          </p:cNvSpPr>
          <p:nvPr>
            <p:ph type="body" sz="quarter" idx="10"/>
          </p:nvPr>
        </p:nvSpPr>
        <p:spPr/>
        <p:txBody>
          <a:bodyPr/>
          <a:lstStyle/>
          <a:p>
            <a:r>
              <a:rPr lang="en-US"/>
              <a:t>Some speakers at Microsoft like to use this slide for hidden “notes slides”. </a:t>
            </a:r>
          </a:p>
          <a:p>
            <a:r>
              <a:rPr lang="en-US"/>
              <a:t>Delete it if you don’t want to use it.</a:t>
            </a:r>
          </a:p>
          <a:p>
            <a:endParaRPr lang="en-US"/>
          </a:p>
        </p:txBody>
      </p:sp>
      <p:sp>
        <p:nvSpPr>
          <p:cNvPr id="5" name="Text Placeholder 4">
            <a:extLst>
              <a:ext uri="{FF2B5EF4-FFF2-40B4-BE49-F238E27FC236}">
                <a16:creationId xmlns:a16="http://schemas.microsoft.com/office/drawing/2014/main" xmlns="" id="{783B21C6-B581-4FE7-82C8-FEB68AE52958}"/>
              </a:ext>
            </a:extLst>
          </p:cNvPr>
          <p:cNvSpPr>
            <a:spLocks noGrp="1"/>
          </p:cNvSpPr>
          <p:nvPr>
            <p:ph type="body" sz="quarter" idx="11"/>
          </p:nvPr>
        </p:nvSpPr>
        <p:spPr/>
        <p:txBody>
          <a:bodyPr/>
          <a:lstStyle/>
          <a:p>
            <a:r>
              <a:rPr lang="en-US"/>
              <a:t>Next: &lt;next slide title&gt;</a:t>
            </a:r>
          </a:p>
        </p:txBody>
      </p:sp>
      <p:sp>
        <p:nvSpPr>
          <p:cNvPr id="3" name="Title 2">
            <a:extLst>
              <a:ext uri="{FF2B5EF4-FFF2-40B4-BE49-F238E27FC236}">
                <a16:creationId xmlns:a16="http://schemas.microsoft.com/office/drawing/2014/main" xmlns="" id="{F40BB203-CF6F-403D-9C49-BC4478F086E5}"/>
              </a:ext>
            </a:extLst>
          </p:cNvPr>
          <p:cNvSpPr>
            <a:spLocks noGrp="1"/>
          </p:cNvSpPr>
          <p:nvPr>
            <p:ph type="title"/>
          </p:nvPr>
        </p:nvSpPr>
        <p:spPr/>
        <p:txBody>
          <a:bodyPr/>
          <a:lstStyle/>
          <a:p>
            <a:r>
              <a:rPr lang="en-US"/>
              <a:t>Notes (hidden)</a:t>
            </a:r>
          </a:p>
        </p:txBody>
      </p:sp>
    </p:spTree>
    <p:extLst>
      <p:ext uri="{BB962C8B-B14F-4D97-AF65-F5344CB8AC3E}">
        <p14:creationId xmlns:p14="http://schemas.microsoft.com/office/powerpoint/2010/main" val="1814986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8CD08BC-E44E-4C81-8A67-EA9E59B7F193}"/>
              </a:ext>
            </a:extLst>
          </p:cNvPr>
          <p:cNvSpPr>
            <a:spLocks noGrp="1"/>
          </p:cNvSpPr>
          <p:nvPr>
            <p:ph type="title"/>
          </p:nvPr>
        </p:nvSpPr>
        <p:spPr/>
        <p:txBody>
          <a:bodyPr/>
          <a:lstStyle/>
          <a:p>
            <a:r>
              <a:rPr lang="en-US"/>
              <a:t>Spatial </a:t>
            </a:r>
            <a:r>
              <a:rPr lang="en-US" smtClean="0"/>
              <a:t>Data Analysis </a:t>
            </a:r>
            <a:r>
              <a:rPr lang="en-US" dirty="0"/>
              <a:t>in Power BI</a:t>
            </a:r>
          </a:p>
        </p:txBody>
      </p:sp>
      <p:sp>
        <p:nvSpPr>
          <p:cNvPr id="5" name="Text Placeholder 4">
            <a:extLst>
              <a:ext uri="{FF2B5EF4-FFF2-40B4-BE49-F238E27FC236}">
                <a16:creationId xmlns:a16="http://schemas.microsoft.com/office/drawing/2014/main" xmlns="" id="{A8E0CCDC-B809-4657-B42A-97132F520792}"/>
              </a:ext>
            </a:extLst>
          </p:cNvPr>
          <p:cNvSpPr>
            <a:spLocks noGrp="1"/>
          </p:cNvSpPr>
          <p:nvPr>
            <p:ph type="body" idx="1"/>
          </p:nvPr>
        </p:nvSpPr>
        <p:spPr/>
        <p:txBody>
          <a:bodyPr/>
          <a:lstStyle/>
          <a:p>
            <a:r>
              <a:rPr lang="en-US"/>
              <a:t>Tony McGovern</a:t>
            </a:r>
          </a:p>
        </p:txBody>
      </p:sp>
    </p:spTree>
    <p:extLst>
      <p:ext uri="{BB962C8B-B14F-4D97-AF65-F5344CB8AC3E}">
        <p14:creationId xmlns:p14="http://schemas.microsoft.com/office/powerpoint/2010/main" val="2923537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2609C-75E0-4A04-8301-36C772A0EA2A}"/>
              </a:ext>
            </a:extLst>
          </p:cNvPr>
          <p:cNvSpPr>
            <a:spLocks noGrp="1"/>
          </p:cNvSpPr>
          <p:nvPr>
            <p:ph type="title"/>
          </p:nvPr>
        </p:nvSpPr>
        <p:spPr/>
        <p:txBody>
          <a:bodyPr/>
          <a:lstStyle/>
          <a:p>
            <a:r>
              <a:rPr lang="en-US"/>
              <a:t>It All Started with a Tweet </a:t>
            </a:r>
            <a:r>
              <a:rPr lang="mr-IN"/>
              <a:t>…</a:t>
            </a:r>
            <a:endParaRPr lang="en-US"/>
          </a:p>
        </p:txBody>
      </p:sp>
      <p:sp>
        <p:nvSpPr>
          <p:cNvPr id="3" name="Content Placeholder 2">
            <a:extLst>
              <a:ext uri="{FF2B5EF4-FFF2-40B4-BE49-F238E27FC236}">
                <a16:creationId xmlns:a16="http://schemas.microsoft.com/office/drawing/2014/main" xmlns="" id="{E59B4160-F6C4-40E7-BAA4-EBE1DF4C1751}"/>
              </a:ext>
            </a:extLst>
          </p:cNvPr>
          <p:cNvSpPr>
            <a:spLocks noGrp="1"/>
          </p:cNvSpPr>
          <p:nvPr>
            <p:ph idx="1"/>
          </p:nvPr>
        </p:nvSpPr>
        <p:spPr/>
        <p:txBody>
          <a:bodyPr/>
          <a:lstStyle/>
          <a:p>
            <a:endParaRPr lang="en-US"/>
          </a:p>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46844"/>
          <a:stretch/>
        </p:blipFill>
        <p:spPr>
          <a:xfrm>
            <a:off x="2166680" y="1539277"/>
            <a:ext cx="7858640" cy="4206240"/>
          </a:xfrm>
          <a:prstGeom prst="rect">
            <a:avLst/>
          </a:prstGeom>
        </p:spPr>
      </p:pic>
    </p:spTree>
    <p:extLst>
      <p:ext uri="{BB962C8B-B14F-4D97-AF65-F5344CB8AC3E}">
        <p14:creationId xmlns:p14="http://schemas.microsoft.com/office/powerpoint/2010/main" val="1735847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2609C-75E0-4A04-8301-36C772A0EA2A}"/>
              </a:ext>
            </a:extLst>
          </p:cNvPr>
          <p:cNvSpPr>
            <a:spLocks noGrp="1"/>
          </p:cNvSpPr>
          <p:nvPr>
            <p:ph type="title"/>
          </p:nvPr>
        </p:nvSpPr>
        <p:spPr/>
        <p:txBody>
          <a:bodyPr>
            <a:normAutofit/>
          </a:bodyPr>
          <a:lstStyle/>
          <a:p>
            <a:r>
              <a:rPr lang="en-US" dirty="0"/>
              <a:t>Open Source Election </a:t>
            </a:r>
            <a:r>
              <a:rPr lang="en-US" dirty="0" smtClean="0"/>
              <a:t>Results</a:t>
            </a:r>
            <a:endParaRPr lang="en-US" sz="2700" dirty="0"/>
          </a:p>
        </p:txBody>
      </p:sp>
      <p:sp>
        <p:nvSpPr>
          <p:cNvPr id="3" name="Content Placeholder 2">
            <a:extLst>
              <a:ext uri="{FF2B5EF4-FFF2-40B4-BE49-F238E27FC236}">
                <a16:creationId xmlns:a16="http://schemas.microsoft.com/office/drawing/2014/main" xmlns="" id="{E59B4160-F6C4-40E7-BAA4-EBE1DF4C1751}"/>
              </a:ext>
            </a:extLst>
          </p:cNvPr>
          <p:cNvSpPr>
            <a:spLocks noGrp="1"/>
          </p:cNvSpPr>
          <p:nvPr>
            <p:ph idx="1"/>
          </p:nvPr>
        </p:nvSpPr>
        <p:spPr/>
        <p:txBody>
          <a:bodyPr/>
          <a:lstStyle/>
          <a:p>
            <a:endParaRPr lang="en-US"/>
          </a:p>
          <a:p>
            <a:endParaRPr lang="en-US"/>
          </a:p>
        </p:txBody>
      </p:sp>
      <p:pic>
        <p:nvPicPr>
          <p:cNvPr id="6" name="Picture 5">
            <a:hlinkClick r:id="rId3"/>
            <a:extLst>
              <a:ext uri="{FF2B5EF4-FFF2-40B4-BE49-F238E27FC236}">
                <a16:creationId xmlns:a16="http://schemas.microsoft.com/office/drawing/2014/main" xmlns="" id="{DD4302C2-29E2-4A38-9C8C-90ECAE91B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39277"/>
            <a:ext cx="10515600" cy="4469638"/>
          </a:xfrm>
          <a:prstGeom prst="rect">
            <a:avLst/>
          </a:prstGeom>
        </p:spPr>
      </p:pic>
    </p:spTree>
    <p:extLst>
      <p:ext uri="{BB962C8B-B14F-4D97-AF65-F5344CB8AC3E}">
        <p14:creationId xmlns:p14="http://schemas.microsoft.com/office/powerpoint/2010/main" val="3410034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2609C-75E0-4A04-8301-36C772A0EA2A}"/>
              </a:ext>
            </a:extLst>
          </p:cNvPr>
          <p:cNvSpPr>
            <a:spLocks noGrp="1"/>
          </p:cNvSpPr>
          <p:nvPr>
            <p:ph type="title"/>
          </p:nvPr>
        </p:nvSpPr>
        <p:spPr/>
        <p:txBody>
          <a:bodyPr>
            <a:normAutofit/>
          </a:bodyPr>
          <a:lstStyle/>
          <a:p>
            <a:r>
              <a:rPr lang="en-US" dirty="0"/>
              <a:t>Beautiful Thematic Maps (Not in Power BI</a:t>
            </a:r>
            <a:r>
              <a:rPr lang="en-US" dirty="0" smtClean="0"/>
              <a:t>)</a:t>
            </a:r>
            <a:endParaRPr lang="en-US" sz="2700" dirty="0"/>
          </a:p>
        </p:txBody>
      </p:sp>
      <p:sp>
        <p:nvSpPr>
          <p:cNvPr id="3" name="Content Placeholder 2">
            <a:extLst>
              <a:ext uri="{FF2B5EF4-FFF2-40B4-BE49-F238E27FC236}">
                <a16:creationId xmlns:a16="http://schemas.microsoft.com/office/drawing/2014/main" xmlns="" id="{E59B4160-F6C4-40E7-BAA4-EBE1DF4C1751}"/>
              </a:ext>
            </a:extLst>
          </p:cNvPr>
          <p:cNvSpPr>
            <a:spLocks noGrp="1"/>
          </p:cNvSpPr>
          <p:nvPr>
            <p:ph idx="1"/>
          </p:nvPr>
        </p:nvSpPr>
        <p:spPr/>
        <p:txBody>
          <a:bodyPr/>
          <a:lstStyle/>
          <a:p>
            <a:endParaRPr lang="en-US"/>
          </a:p>
          <a:p>
            <a:endParaRPr lang="en-US"/>
          </a:p>
        </p:txBody>
      </p:sp>
      <p:pic>
        <p:nvPicPr>
          <p:cNvPr id="7" name="Picture 6">
            <a:hlinkClick r:id="rId3"/>
            <a:extLst>
              <a:ext uri="{FF2B5EF4-FFF2-40B4-BE49-F238E27FC236}">
                <a16:creationId xmlns:a16="http://schemas.microsoft.com/office/drawing/2014/main" xmlns="" id="{4095CD36-BACA-4217-9CF8-E6DEF6951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39277"/>
            <a:ext cx="10515600" cy="4477802"/>
          </a:xfrm>
          <a:prstGeom prst="rect">
            <a:avLst/>
          </a:prstGeom>
        </p:spPr>
      </p:pic>
    </p:spTree>
    <p:extLst>
      <p:ext uri="{BB962C8B-B14F-4D97-AF65-F5344CB8AC3E}">
        <p14:creationId xmlns:p14="http://schemas.microsoft.com/office/powerpoint/2010/main" val="2746425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2609C-75E0-4A04-8301-36C772A0EA2A}"/>
              </a:ext>
            </a:extLst>
          </p:cNvPr>
          <p:cNvSpPr>
            <a:spLocks noGrp="1"/>
          </p:cNvSpPr>
          <p:nvPr>
            <p:ph type="title"/>
          </p:nvPr>
        </p:nvSpPr>
        <p:spPr/>
        <p:txBody>
          <a:bodyPr/>
          <a:lstStyle/>
          <a:p>
            <a:r>
              <a:rPr lang="en-US"/>
              <a:t>Session Agenda</a:t>
            </a:r>
          </a:p>
        </p:txBody>
      </p:sp>
      <p:sp>
        <p:nvSpPr>
          <p:cNvPr id="3" name="Content Placeholder 2">
            <a:extLst>
              <a:ext uri="{FF2B5EF4-FFF2-40B4-BE49-F238E27FC236}">
                <a16:creationId xmlns:a16="http://schemas.microsoft.com/office/drawing/2014/main" xmlns="" id="{E59B4160-F6C4-40E7-BAA4-EBE1DF4C1751}"/>
              </a:ext>
            </a:extLst>
          </p:cNvPr>
          <p:cNvSpPr>
            <a:spLocks noGrp="1"/>
          </p:cNvSpPr>
          <p:nvPr>
            <p:ph idx="1"/>
          </p:nvPr>
        </p:nvSpPr>
        <p:spPr/>
        <p:txBody>
          <a:bodyPr/>
          <a:lstStyle/>
          <a:p>
            <a:r>
              <a:rPr lang="en-US" dirty="0"/>
              <a:t>Explore how Mapbox and Esri help your create beautiful thematic maps</a:t>
            </a:r>
          </a:p>
          <a:p>
            <a:r>
              <a:rPr lang="en-US" dirty="0"/>
              <a:t>Understand what out of the box tools are available in each </a:t>
            </a:r>
            <a:r>
              <a:rPr lang="en-US" dirty="0" smtClean="0"/>
              <a:t>service</a:t>
            </a:r>
            <a:endParaRPr lang="en-US" dirty="0"/>
          </a:p>
          <a:p>
            <a:endParaRPr lang="en-US" dirty="0"/>
          </a:p>
        </p:txBody>
      </p:sp>
    </p:spTree>
    <p:extLst>
      <p:ext uri="{BB962C8B-B14F-4D97-AF65-F5344CB8AC3E}">
        <p14:creationId xmlns:p14="http://schemas.microsoft.com/office/powerpoint/2010/main" val="1759306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773" r="10773"/>
          <a:stretch>
            <a:fillRect/>
          </a:stretch>
        </p:blipFill>
        <p:spPr/>
      </p:pic>
      <p:sp>
        <p:nvSpPr>
          <p:cNvPr id="9" name="Title 8">
            <a:extLst>
              <a:ext uri="{FF2B5EF4-FFF2-40B4-BE49-F238E27FC236}">
                <a16:creationId xmlns:a16="http://schemas.microsoft.com/office/drawing/2014/main" xmlns="" id="{C64FCAB9-B1D4-4AC6-BCA6-7DE48C25048D}"/>
              </a:ext>
            </a:extLst>
          </p:cNvPr>
          <p:cNvSpPr>
            <a:spLocks noGrp="1"/>
          </p:cNvSpPr>
          <p:nvPr>
            <p:ph type="title"/>
          </p:nvPr>
        </p:nvSpPr>
        <p:spPr/>
        <p:txBody>
          <a:bodyPr/>
          <a:lstStyle/>
          <a:p>
            <a:r>
              <a:rPr lang="en-US"/>
              <a:t>Tony McGovern</a:t>
            </a:r>
          </a:p>
        </p:txBody>
      </p:sp>
      <p:sp>
        <p:nvSpPr>
          <p:cNvPr id="11" name="Text Placeholder 10">
            <a:extLst>
              <a:ext uri="{FF2B5EF4-FFF2-40B4-BE49-F238E27FC236}">
                <a16:creationId xmlns:a16="http://schemas.microsoft.com/office/drawing/2014/main" xmlns="" id="{730DDF74-6436-465D-8A13-7EFDAD0D5F7D}"/>
              </a:ext>
            </a:extLst>
          </p:cNvPr>
          <p:cNvSpPr>
            <a:spLocks noGrp="1"/>
          </p:cNvSpPr>
          <p:nvPr>
            <p:ph type="body" sz="quarter" idx="11"/>
          </p:nvPr>
        </p:nvSpPr>
        <p:spPr>
          <a:xfrm>
            <a:off x="260350" y="3123832"/>
            <a:ext cx="5378795" cy="2610701"/>
          </a:xfrm>
        </p:spPr>
        <p:txBody>
          <a:bodyPr>
            <a:normAutofit/>
          </a:bodyPr>
          <a:lstStyle/>
          <a:p>
            <a:r>
              <a:rPr lang="en-US"/>
              <a:t>Hacker. Artist. Storyteller. Data lover.</a:t>
            </a:r>
          </a:p>
          <a:p>
            <a:pPr lvl="1"/>
            <a:r>
              <a:rPr lang="en-US"/>
              <a:t>Data Scientist</a:t>
            </a:r>
          </a:p>
          <a:p>
            <a:pPr lvl="1"/>
            <a:r>
              <a:rPr lang="en-US"/>
              <a:t>emdata.ai</a:t>
            </a:r>
          </a:p>
          <a:p>
            <a:pPr lvl="1"/>
            <a:r>
              <a:rPr lang="en-US"/>
              <a:t>http://github.com/tonmcg/</a:t>
            </a:r>
          </a:p>
          <a:p>
            <a:pPr lvl="1"/>
            <a:r>
              <a:rPr lang="en-US"/>
              <a:t>@</a:t>
            </a:r>
            <a:r>
              <a:rPr lang="en-US" err="1"/>
              <a:t>tonmcg</a:t>
            </a:r>
            <a:endParaRPr lang="en-US"/>
          </a:p>
        </p:txBody>
      </p:sp>
    </p:spTree>
    <p:extLst>
      <p:ext uri="{BB962C8B-B14F-4D97-AF65-F5344CB8AC3E}">
        <p14:creationId xmlns:p14="http://schemas.microsoft.com/office/powerpoint/2010/main" val="3692803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F27C3-3377-49EB-9FF8-963045A47314}"/>
              </a:ext>
            </a:extLst>
          </p:cNvPr>
          <p:cNvSpPr>
            <a:spLocks noGrp="1"/>
          </p:cNvSpPr>
          <p:nvPr>
            <p:ph type="title"/>
          </p:nvPr>
        </p:nvSpPr>
        <p:spPr/>
        <p:txBody>
          <a:bodyPr>
            <a:normAutofit fontScale="90000"/>
          </a:bodyPr>
          <a:lstStyle/>
          <a:p>
            <a:r>
              <a:rPr lang="en-US" dirty="0"/>
              <a:t>Three </a:t>
            </a:r>
            <a:r>
              <a:rPr lang="en-US" dirty="0" smtClean="0"/>
              <a:t>Lessons for </a:t>
            </a:r>
            <a:r>
              <a:rPr lang="en-US" dirty="0"/>
              <a:t>Spatial Analytics in Power BI</a:t>
            </a:r>
          </a:p>
        </p:txBody>
      </p:sp>
      <p:sp>
        <p:nvSpPr>
          <p:cNvPr id="3" name="Content Placeholder 2">
            <a:extLst>
              <a:ext uri="{FF2B5EF4-FFF2-40B4-BE49-F238E27FC236}">
                <a16:creationId xmlns:a16="http://schemas.microsoft.com/office/drawing/2014/main" xmlns="" id="{4E6745F7-E440-4A8C-88ED-17A31FA9EA7C}"/>
              </a:ext>
            </a:extLst>
          </p:cNvPr>
          <p:cNvSpPr>
            <a:spLocks noGrp="1"/>
          </p:cNvSpPr>
          <p:nvPr>
            <p:ph idx="1"/>
          </p:nvPr>
        </p:nvSpPr>
        <p:spPr/>
        <p:txBody>
          <a:bodyPr/>
          <a:lstStyle/>
          <a:p>
            <a:r>
              <a:rPr lang="en-US" dirty="0" smtClean="0"/>
              <a:t>Lesson No</a:t>
            </a:r>
            <a:r>
              <a:rPr lang="en-US" dirty="0"/>
              <a:t>. 1: Use </a:t>
            </a:r>
            <a:r>
              <a:rPr lang="en-US" dirty="0" smtClean="0"/>
              <a:t>Mapbox or Esri ArcGIS!</a:t>
            </a:r>
            <a:endParaRPr lang="en-US" sz="1600" dirty="0"/>
          </a:p>
          <a:p>
            <a:r>
              <a:rPr lang="en-US" dirty="0" smtClean="0"/>
              <a:t>Lesson No</a:t>
            </a:r>
            <a:r>
              <a:rPr lang="en-US" dirty="0"/>
              <a:t>. 2: Get Good Data!</a:t>
            </a:r>
          </a:p>
          <a:p>
            <a:r>
              <a:rPr lang="en-US" dirty="0" smtClean="0"/>
              <a:t>Lesson No</a:t>
            </a:r>
            <a:r>
              <a:rPr lang="en-US" dirty="0"/>
              <a:t>. 3: Use Out-of-the-box Analytics!</a:t>
            </a:r>
          </a:p>
        </p:txBody>
      </p:sp>
    </p:spTree>
    <p:extLst>
      <p:ext uri="{BB962C8B-B14F-4D97-AF65-F5344CB8AC3E}">
        <p14:creationId xmlns:p14="http://schemas.microsoft.com/office/powerpoint/2010/main" val="1766453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F27C3-3377-49EB-9FF8-963045A47314}"/>
              </a:ext>
            </a:extLst>
          </p:cNvPr>
          <p:cNvSpPr>
            <a:spLocks noGrp="1"/>
          </p:cNvSpPr>
          <p:nvPr>
            <p:ph type="title"/>
          </p:nvPr>
        </p:nvSpPr>
        <p:spPr/>
        <p:txBody>
          <a:bodyPr>
            <a:normAutofit fontScale="90000"/>
          </a:bodyPr>
          <a:lstStyle/>
          <a:p>
            <a:r>
              <a:rPr lang="en-US" dirty="0" smtClean="0"/>
              <a:t>Esri ArcGIS makes the (spatial) world go round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39875"/>
            <a:ext cx="10515600" cy="4526189"/>
          </a:xfrm>
        </p:spPr>
      </p:pic>
    </p:spTree>
    <p:extLst>
      <p:ext uri="{BB962C8B-B14F-4D97-AF65-F5344CB8AC3E}">
        <p14:creationId xmlns:p14="http://schemas.microsoft.com/office/powerpoint/2010/main" val="1941311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F27C3-3377-49EB-9FF8-963045A47314}"/>
              </a:ext>
            </a:extLst>
          </p:cNvPr>
          <p:cNvSpPr>
            <a:spLocks noGrp="1"/>
          </p:cNvSpPr>
          <p:nvPr>
            <p:ph type="title"/>
          </p:nvPr>
        </p:nvSpPr>
        <p:spPr/>
        <p:txBody>
          <a:bodyPr>
            <a:normAutofit fontScale="90000"/>
          </a:bodyPr>
          <a:lstStyle/>
          <a:p>
            <a:r>
              <a:rPr lang="en-US" dirty="0"/>
              <a:t>Mapbox makes the (spatial) world </a:t>
            </a:r>
            <a:r>
              <a:rPr lang="en-US" dirty="0" smtClean="0"/>
              <a:t>more open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1903" y="1539875"/>
            <a:ext cx="7008193" cy="4637088"/>
          </a:xfrm>
        </p:spPr>
      </p:pic>
    </p:spTree>
    <p:extLst>
      <p:ext uri="{BB962C8B-B14F-4D97-AF65-F5344CB8AC3E}">
        <p14:creationId xmlns:p14="http://schemas.microsoft.com/office/powerpoint/2010/main" val="96712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22C62D-F5D1-4BC8-8077-A32C97155D41}"/>
              </a:ext>
            </a:extLst>
          </p:cNvPr>
          <p:cNvSpPr>
            <a:spLocks noGrp="1"/>
          </p:cNvSpPr>
          <p:nvPr>
            <p:ph type="title"/>
          </p:nvPr>
        </p:nvSpPr>
        <p:spPr/>
        <p:txBody>
          <a:bodyPr/>
          <a:lstStyle/>
          <a:p>
            <a:r>
              <a:rPr lang="en-US" dirty="0"/>
              <a:t>Notes to the Presenter</a:t>
            </a:r>
          </a:p>
        </p:txBody>
      </p:sp>
      <p:sp>
        <p:nvSpPr>
          <p:cNvPr id="3" name="Content Placeholder 2">
            <a:extLst>
              <a:ext uri="{FF2B5EF4-FFF2-40B4-BE49-F238E27FC236}">
                <a16:creationId xmlns:a16="http://schemas.microsoft.com/office/drawing/2014/main" xmlns="" id="{D3FD0969-2DD2-4820-B558-B161F0D707D3}"/>
              </a:ext>
            </a:extLst>
          </p:cNvPr>
          <p:cNvSpPr>
            <a:spLocks noGrp="1"/>
          </p:cNvSpPr>
          <p:nvPr>
            <p:ph idx="1"/>
          </p:nvPr>
        </p:nvSpPr>
        <p:spPr/>
        <p:txBody>
          <a:bodyPr/>
          <a:lstStyle/>
          <a:p>
            <a:r>
              <a:rPr lang="en-US" dirty="0"/>
              <a:t>Slides 4-10 contain notes for the presenter and are hidden.</a:t>
            </a:r>
          </a:p>
          <a:p>
            <a:r>
              <a:rPr lang="en-US" dirty="0"/>
              <a:t>You may include your picture and company logo on one slide only</a:t>
            </a:r>
          </a:p>
          <a:p>
            <a:r>
              <a:rPr lang="en-US" dirty="0"/>
              <a:t>It is appropriate to provide a brief background (1 minute or less) on your organization.</a:t>
            </a:r>
          </a:p>
        </p:txBody>
      </p:sp>
    </p:spTree>
    <p:extLst>
      <p:ext uri="{BB962C8B-B14F-4D97-AF65-F5344CB8AC3E}">
        <p14:creationId xmlns:p14="http://schemas.microsoft.com/office/powerpoint/2010/main" val="2300470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F27C3-3377-49EB-9FF8-963045A47314}"/>
              </a:ext>
            </a:extLst>
          </p:cNvPr>
          <p:cNvSpPr>
            <a:spLocks noGrp="1"/>
          </p:cNvSpPr>
          <p:nvPr>
            <p:ph type="title"/>
          </p:nvPr>
        </p:nvSpPr>
        <p:spPr/>
        <p:txBody>
          <a:bodyPr>
            <a:normAutofit fontScale="90000"/>
          </a:bodyPr>
          <a:lstStyle/>
          <a:p>
            <a:r>
              <a:rPr lang="en-US" dirty="0" smtClean="0"/>
              <a:t>What We’re Going to Build Today:</a:t>
            </a:r>
            <a:br>
              <a:rPr lang="en-US" dirty="0" smtClean="0"/>
            </a:br>
            <a:r>
              <a:rPr lang="en-US" dirty="0" smtClean="0"/>
              <a:t>Esri ArcGIS Visual</a:t>
            </a:r>
            <a:endParaRPr lang="en-US" dirty="0"/>
          </a:p>
        </p:txBody>
      </p:sp>
      <p:pic>
        <p:nvPicPr>
          <p:cNvPr id="6" name="Content Placeholder 5">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86330" y="1539875"/>
            <a:ext cx="7419340" cy="4637088"/>
          </a:xfrm>
        </p:spPr>
      </p:pic>
    </p:spTree>
    <p:extLst>
      <p:ext uri="{BB962C8B-B14F-4D97-AF65-F5344CB8AC3E}">
        <p14:creationId xmlns:p14="http://schemas.microsoft.com/office/powerpoint/2010/main" val="8321751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F27C3-3377-49EB-9FF8-963045A47314}"/>
              </a:ext>
            </a:extLst>
          </p:cNvPr>
          <p:cNvSpPr>
            <a:spLocks noGrp="1"/>
          </p:cNvSpPr>
          <p:nvPr>
            <p:ph type="title"/>
          </p:nvPr>
        </p:nvSpPr>
        <p:spPr/>
        <p:txBody>
          <a:bodyPr>
            <a:normAutofit fontScale="90000"/>
          </a:bodyPr>
          <a:lstStyle/>
          <a:p>
            <a:r>
              <a:rPr lang="en-US" dirty="0" smtClean="0"/>
              <a:t>What We’re Going to Build Today:</a:t>
            </a:r>
            <a:br>
              <a:rPr lang="en-US" dirty="0" smtClean="0"/>
            </a:br>
            <a:r>
              <a:rPr lang="en-US" dirty="0" smtClean="0"/>
              <a:t>Mapbox Visual</a:t>
            </a:r>
            <a:endParaRPr lang="en-US" dirty="0"/>
          </a:p>
        </p:txBody>
      </p:sp>
      <p:pic>
        <p:nvPicPr>
          <p:cNvPr id="5" name="Content Placeholder 4">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6330" y="1539875"/>
            <a:ext cx="7419340" cy="4637088"/>
          </a:xfrm>
        </p:spPr>
      </p:pic>
    </p:spTree>
    <p:extLst>
      <p:ext uri="{BB962C8B-B14F-4D97-AF65-F5344CB8AC3E}">
        <p14:creationId xmlns:p14="http://schemas.microsoft.com/office/powerpoint/2010/main" val="1827245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F27C3-3377-49EB-9FF8-963045A47314}"/>
              </a:ext>
            </a:extLst>
          </p:cNvPr>
          <p:cNvSpPr>
            <a:spLocks noGrp="1"/>
          </p:cNvSpPr>
          <p:nvPr>
            <p:ph type="title"/>
          </p:nvPr>
        </p:nvSpPr>
        <p:spPr/>
        <p:txBody>
          <a:bodyPr>
            <a:normAutofit fontScale="90000"/>
          </a:bodyPr>
          <a:lstStyle/>
          <a:p>
            <a:r>
              <a:rPr lang="en-US" dirty="0" smtClean="0"/>
              <a:t>Bonus Visual:</a:t>
            </a:r>
            <a:br>
              <a:rPr lang="en-US" dirty="0" smtClean="0"/>
            </a:br>
            <a:r>
              <a:rPr lang="en-US" dirty="0" smtClean="0"/>
              <a:t>A Map of Every Building in America</a:t>
            </a:r>
            <a:endParaRPr lang="en-US" dirty="0"/>
          </a:p>
        </p:txBody>
      </p:sp>
      <p:pic>
        <p:nvPicPr>
          <p:cNvPr id="4" name="Content Placeholder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40847" y="1449807"/>
            <a:ext cx="2910306" cy="4637088"/>
          </a:xfrm>
        </p:spPr>
      </p:pic>
    </p:spTree>
    <p:extLst>
      <p:ext uri="{BB962C8B-B14F-4D97-AF65-F5344CB8AC3E}">
        <p14:creationId xmlns:p14="http://schemas.microsoft.com/office/powerpoint/2010/main" val="553937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1CD01-B51E-4258-86B7-143F0C38F9FD}"/>
              </a:ext>
            </a:extLst>
          </p:cNvPr>
          <p:cNvSpPr>
            <a:spLocks noGrp="1"/>
          </p:cNvSpPr>
          <p:nvPr>
            <p:ph type="title"/>
          </p:nvPr>
        </p:nvSpPr>
        <p:spPr/>
        <p:txBody>
          <a:bodyPr>
            <a:noAutofit/>
          </a:bodyPr>
          <a:lstStyle/>
          <a:p>
            <a:r>
              <a:rPr lang="en-US" sz="4400" dirty="0" smtClean="0"/>
              <a:t>Lesson No</a:t>
            </a:r>
            <a:r>
              <a:rPr lang="en-US" sz="4400" dirty="0"/>
              <a:t>. 1: Use Mapbox or Esri </a:t>
            </a:r>
            <a:r>
              <a:rPr lang="en-US" sz="4400" dirty="0" smtClean="0"/>
              <a:t>ArcGIS!</a:t>
            </a:r>
            <a:endParaRPr lang="en-US" sz="4400" dirty="0"/>
          </a:p>
        </p:txBody>
      </p:sp>
    </p:spTree>
    <p:extLst>
      <p:ext uri="{BB962C8B-B14F-4D97-AF65-F5344CB8AC3E}">
        <p14:creationId xmlns:p14="http://schemas.microsoft.com/office/powerpoint/2010/main" val="3736669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2E0912-BF08-439E-A5D0-16C3AF0A0705}"/>
              </a:ext>
            </a:extLst>
          </p:cNvPr>
          <p:cNvSpPr>
            <a:spLocks noGrp="1"/>
          </p:cNvSpPr>
          <p:nvPr>
            <p:ph type="title"/>
          </p:nvPr>
        </p:nvSpPr>
        <p:spPr/>
        <p:txBody>
          <a:bodyPr/>
          <a:lstStyle/>
          <a:p>
            <a:r>
              <a:rPr lang="en-US" dirty="0" smtClean="0"/>
              <a:t>Using Esri ArcGIS Boundaries</a:t>
            </a:r>
            <a:endParaRPr lang="en-US" dirty="0"/>
          </a:p>
        </p:txBody>
      </p:sp>
    </p:spTree>
    <p:extLst>
      <p:ext uri="{BB962C8B-B14F-4D97-AF65-F5344CB8AC3E}">
        <p14:creationId xmlns:p14="http://schemas.microsoft.com/office/powerpoint/2010/main" val="1725912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2E0912-BF08-439E-A5D0-16C3AF0A0705}"/>
              </a:ext>
            </a:extLst>
          </p:cNvPr>
          <p:cNvSpPr>
            <a:spLocks noGrp="1"/>
          </p:cNvSpPr>
          <p:nvPr>
            <p:ph type="title"/>
          </p:nvPr>
        </p:nvSpPr>
        <p:spPr/>
        <p:txBody>
          <a:bodyPr/>
          <a:lstStyle/>
          <a:p>
            <a:r>
              <a:rPr lang="en-US" dirty="0" smtClean="0"/>
              <a:t>Using Mapbox Layers</a:t>
            </a:r>
            <a:endParaRPr lang="en-US" dirty="0"/>
          </a:p>
        </p:txBody>
      </p:sp>
    </p:spTree>
    <p:extLst>
      <p:ext uri="{BB962C8B-B14F-4D97-AF65-F5344CB8AC3E}">
        <p14:creationId xmlns:p14="http://schemas.microsoft.com/office/powerpoint/2010/main" val="31111000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1CD01-B51E-4258-86B7-143F0C38F9FD}"/>
              </a:ext>
            </a:extLst>
          </p:cNvPr>
          <p:cNvSpPr>
            <a:spLocks noGrp="1"/>
          </p:cNvSpPr>
          <p:nvPr>
            <p:ph type="title"/>
          </p:nvPr>
        </p:nvSpPr>
        <p:spPr/>
        <p:txBody>
          <a:bodyPr>
            <a:normAutofit/>
          </a:bodyPr>
          <a:lstStyle/>
          <a:p>
            <a:r>
              <a:rPr lang="en-US" sz="4000" dirty="0" smtClean="0"/>
              <a:t>Lesson No</a:t>
            </a:r>
            <a:r>
              <a:rPr lang="en-US" sz="4000" dirty="0"/>
              <a:t>. 2: Get Good Data!</a:t>
            </a:r>
          </a:p>
        </p:txBody>
      </p:sp>
    </p:spTree>
    <p:extLst>
      <p:ext uri="{BB962C8B-B14F-4D97-AF65-F5344CB8AC3E}">
        <p14:creationId xmlns:p14="http://schemas.microsoft.com/office/powerpoint/2010/main" val="21021144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2E0912-BF08-439E-A5D0-16C3AF0A0705}"/>
              </a:ext>
            </a:extLst>
          </p:cNvPr>
          <p:cNvSpPr>
            <a:spLocks noGrp="1"/>
          </p:cNvSpPr>
          <p:nvPr>
            <p:ph type="title"/>
          </p:nvPr>
        </p:nvSpPr>
        <p:spPr/>
        <p:txBody>
          <a:bodyPr>
            <a:normAutofit fontScale="90000"/>
          </a:bodyPr>
          <a:lstStyle/>
          <a:p>
            <a:r>
              <a:rPr lang="en-US" dirty="0"/>
              <a:t>Getting </a:t>
            </a:r>
            <a:r>
              <a:rPr lang="en-US" dirty="0" smtClean="0"/>
              <a:t>Spatial Data </a:t>
            </a:r>
            <a:r>
              <a:rPr lang="en-US" dirty="0"/>
              <a:t>from </a:t>
            </a:r>
            <a:r>
              <a:rPr lang="en-US" dirty="0" smtClean="0"/>
              <a:t>Socrata Open Data Network</a:t>
            </a:r>
            <a:endParaRPr lang="en-US" dirty="0"/>
          </a:p>
        </p:txBody>
      </p:sp>
    </p:spTree>
    <p:extLst>
      <p:ext uri="{BB962C8B-B14F-4D97-AF65-F5344CB8AC3E}">
        <p14:creationId xmlns:p14="http://schemas.microsoft.com/office/powerpoint/2010/main" val="11588283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2E0912-BF08-439E-A5D0-16C3AF0A0705}"/>
              </a:ext>
            </a:extLst>
          </p:cNvPr>
          <p:cNvSpPr>
            <a:spLocks noGrp="1"/>
          </p:cNvSpPr>
          <p:nvPr>
            <p:ph type="title"/>
          </p:nvPr>
        </p:nvSpPr>
        <p:spPr/>
        <p:txBody>
          <a:bodyPr>
            <a:normAutofit fontScale="90000"/>
          </a:bodyPr>
          <a:lstStyle/>
          <a:p>
            <a:r>
              <a:rPr lang="en-US" dirty="0"/>
              <a:t>Getting </a:t>
            </a:r>
            <a:r>
              <a:rPr lang="en-US" dirty="0" smtClean="0"/>
              <a:t>Spatial Data </a:t>
            </a:r>
            <a:r>
              <a:rPr lang="en-US" dirty="0"/>
              <a:t>from </a:t>
            </a:r>
            <a:r>
              <a:rPr lang="en-US" dirty="0" smtClean="0"/>
              <a:t>U.S. Census Bureau API</a:t>
            </a:r>
            <a:endParaRPr lang="en-US" dirty="0"/>
          </a:p>
        </p:txBody>
      </p:sp>
    </p:spTree>
    <p:extLst>
      <p:ext uri="{BB962C8B-B14F-4D97-AF65-F5344CB8AC3E}">
        <p14:creationId xmlns:p14="http://schemas.microsoft.com/office/powerpoint/2010/main" val="15146949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2E0912-BF08-439E-A5D0-16C3AF0A0705}"/>
              </a:ext>
            </a:extLst>
          </p:cNvPr>
          <p:cNvSpPr>
            <a:spLocks noGrp="1"/>
          </p:cNvSpPr>
          <p:nvPr>
            <p:ph type="title"/>
          </p:nvPr>
        </p:nvSpPr>
        <p:spPr/>
        <p:txBody>
          <a:bodyPr>
            <a:normAutofit fontScale="90000"/>
          </a:bodyPr>
          <a:lstStyle/>
          <a:p>
            <a:r>
              <a:rPr lang="en-US" dirty="0" smtClean="0"/>
              <a:t>Cleaning Your Spatial Data with </a:t>
            </a:r>
            <a:r>
              <a:rPr lang="en-US" dirty="0" err="1" smtClean="0"/>
              <a:t>SmartyStreets</a:t>
            </a:r>
            <a:endParaRPr lang="en-US" dirty="0"/>
          </a:p>
        </p:txBody>
      </p:sp>
    </p:spTree>
    <p:extLst>
      <p:ext uri="{BB962C8B-B14F-4D97-AF65-F5344CB8AC3E}">
        <p14:creationId xmlns:p14="http://schemas.microsoft.com/office/powerpoint/2010/main" val="33044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ABFE07-9199-4D52-9AAD-98F6AF403298}"/>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xmlns="" id="{8112F212-437F-4E48-AD86-ECA8A71CAE7C}"/>
              </a:ext>
            </a:extLst>
          </p:cNvPr>
          <p:cNvSpPr>
            <a:spLocks noGrp="1"/>
          </p:cNvSpPr>
          <p:nvPr>
            <p:ph idx="1"/>
          </p:nvPr>
        </p:nvSpPr>
        <p:spPr/>
        <p:txBody>
          <a:bodyPr/>
          <a:lstStyle/>
          <a:p>
            <a:r>
              <a:rPr lang="en-US" dirty="0"/>
              <a:t>Frame your presentation by answering:</a:t>
            </a:r>
          </a:p>
          <a:p>
            <a:pPr lvl="1"/>
            <a:r>
              <a:rPr lang="en-US" dirty="0"/>
              <a:t>What do you want your audience to learn?</a:t>
            </a:r>
          </a:p>
          <a:p>
            <a:pPr lvl="1"/>
            <a:r>
              <a:rPr lang="en-US" dirty="0"/>
              <a:t>What do you want your audience to do differently?</a:t>
            </a:r>
          </a:p>
          <a:p>
            <a:pPr lvl="1"/>
            <a:r>
              <a:rPr lang="en-US" dirty="0"/>
              <a:t>What result or outcomes do you want your audience to realize?</a:t>
            </a:r>
          </a:p>
          <a:p>
            <a:r>
              <a:rPr lang="en-US" dirty="0"/>
              <a:t>Clarify your session objectives at the beginning of your presentation.</a:t>
            </a:r>
          </a:p>
        </p:txBody>
      </p:sp>
    </p:spTree>
    <p:extLst>
      <p:ext uri="{BB962C8B-B14F-4D97-AF65-F5344CB8AC3E}">
        <p14:creationId xmlns:p14="http://schemas.microsoft.com/office/powerpoint/2010/main" val="53110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1CD01-B51E-4258-86B7-143F0C38F9FD}"/>
              </a:ext>
            </a:extLst>
          </p:cNvPr>
          <p:cNvSpPr>
            <a:spLocks noGrp="1"/>
          </p:cNvSpPr>
          <p:nvPr>
            <p:ph type="title"/>
          </p:nvPr>
        </p:nvSpPr>
        <p:spPr/>
        <p:txBody>
          <a:bodyPr>
            <a:noAutofit/>
          </a:bodyPr>
          <a:lstStyle/>
          <a:p>
            <a:r>
              <a:rPr lang="en-US" sz="4000" dirty="0" smtClean="0"/>
              <a:t>Lesson No</a:t>
            </a:r>
            <a:r>
              <a:rPr lang="en-US" sz="4000" dirty="0"/>
              <a:t>. 3: Use out-of-the-box analytics!</a:t>
            </a:r>
          </a:p>
        </p:txBody>
      </p:sp>
    </p:spTree>
    <p:extLst>
      <p:ext uri="{BB962C8B-B14F-4D97-AF65-F5344CB8AC3E}">
        <p14:creationId xmlns:p14="http://schemas.microsoft.com/office/powerpoint/2010/main" val="1395453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2E0912-BF08-439E-A5D0-16C3AF0A0705}"/>
              </a:ext>
            </a:extLst>
          </p:cNvPr>
          <p:cNvSpPr>
            <a:spLocks noGrp="1"/>
          </p:cNvSpPr>
          <p:nvPr>
            <p:ph type="title"/>
          </p:nvPr>
        </p:nvSpPr>
        <p:spPr/>
        <p:txBody>
          <a:bodyPr>
            <a:normAutofit/>
          </a:bodyPr>
          <a:lstStyle/>
          <a:p>
            <a:r>
              <a:rPr lang="en-US" dirty="0"/>
              <a:t>Coordinates Data: </a:t>
            </a:r>
            <a:r>
              <a:rPr lang="en-US" dirty="0" smtClean="0"/>
              <a:t>Heat maps</a:t>
            </a:r>
            <a:endParaRPr lang="en-US" dirty="0"/>
          </a:p>
        </p:txBody>
      </p:sp>
    </p:spTree>
    <p:extLst>
      <p:ext uri="{BB962C8B-B14F-4D97-AF65-F5344CB8AC3E}">
        <p14:creationId xmlns:p14="http://schemas.microsoft.com/office/powerpoint/2010/main" val="762473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2E0912-BF08-439E-A5D0-16C3AF0A0705}"/>
              </a:ext>
            </a:extLst>
          </p:cNvPr>
          <p:cNvSpPr>
            <a:spLocks noGrp="1"/>
          </p:cNvSpPr>
          <p:nvPr>
            <p:ph type="title"/>
          </p:nvPr>
        </p:nvSpPr>
        <p:spPr/>
        <p:txBody>
          <a:bodyPr>
            <a:normAutofit/>
          </a:bodyPr>
          <a:lstStyle/>
          <a:p>
            <a:r>
              <a:rPr lang="en-US" dirty="0"/>
              <a:t>Boundary Data: Extrusions</a:t>
            </a:r>
          </a:p>
        </p:txBody>
      </p:sp>
    </p:spTree>
    <p:extLst>
      <p:ext uri="{BB962C8B-B14F-4D97-AF65-F5344CB8AC3E}">
        <p14:creationId xmlns:p14="http://schemas.microsoft.com/office/powerpoint/2010/main" val="12140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1CD01-B51E-4258-86B7-143F0C38F9FD}"/>
              </a:ext>
            </a:extLst>
          </p:cNvPr>
          <p:cNvSpPr>
            <a:spLocks noGrp="1"/>
          </p:cNvSpPr>
          <p:nvPr>
            <p:ph type="title"/>
          </p:nvPr>
        </p:nvSpPr>
        <p:spPr/>
        <p:txBody>
          <a:bodyPr>
            <a:normAutofit/>
          </a:bodyPr>
          <a:lstStyle/>
          <a:p>
            <a:r>
              <a:rPr lang="en-US" dirty="0" smtClean="0"/>
              <a:t>What Did We Learn?</a:t>
            </a:r>
            <a:endParaRPr lang="en-US" dirty="0"/>
          </a:p>
        </p:txBody>
      </p:sp>
    </p:spTree>
    <p:extLst>
      <p:ext uri="{BB962C8B-B14F-4D97-AF65-F5344CB8AC3E}">
        <p14:creationId xmlns:p14="http://schemas.microsoft.com/office/powerpoint/2010/main" val="31050084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F27C3-3377-49EB-9FF8-963045A47314}"/>
              </a:ext>
            </a:extLst>
          </p:cNvPr>
          <p:cNvSpPr>
            <a:spLocks noGrp="1"/>
          </p:cNvSpPr>
          <p:nvPr>
            <p:ph type="title"/>
          </p:nvPr>
        </p:nvSpPr>
        <p:spPr/>
        <p:txBody>
          <a:bodyPr>
            <a:normAutofit fontScale="90000"/>
          </a:bodyPr>
          <a:lstStyle/>
          <a:p>
            <a:r>
              <a:rPr lang="en-US" dirty="0"/>
              <a:t>Three </a:t>
            </a:r>
            <a:r>
              <a:rPr lang="en-US" dirty="0" smtClean="0"/>
              <a:t>Lessons for </a:t>
            </a:r>
            <a:r>
              <a:rPr lang="en-US" dirty="0"/>
              <a:t>Spatial Analytics in Power BI</a:t>
            </a:r>
          </a:p>
        </p:txBody>
      </p:sp>
      <p:sp>
        <p:nvSpPr>
          <p:cNvPr id="3" name="Content Placeholder 2">
            <a:extLst>
              <a:ext uri="{FF2B5EF4-FFF2-40B4-BE49-F238E27FC236}">
                <a16:creationId xmlns:a16="http://schemas.microsoft.com/office/drawing/2014/main" xmlns="" id="{4E6745F7-E440-4A8C-88ED-17A31FA9EA7C}"/>
              </a:ext>
            </a:extLst>
          </p:cNvPr>
          <p:cNvSpPr>
            <a:spLocks noGrp="1"/>
          </p:cNvSpPr>
          <p:nvPr>
            <p:ph idx="1"/>
          </p:nvPr>
        </p:nvSpPr>
        <p:spPr/>
        <p:txBody>
          <a:bodyPr/>
          <a:lstStyle/>
          <a:p>
            <a:r>
              <a:rPr lang="en-US" sz="4000" dirty="0" smtClean="0">
                <a:solidFill>
                  <a:schemeClr val="accent1"/>
                </a:solidFill>
              </a:rPr>
              <a:t>Lesson No</a:t>
            </a:r>
            <a:r>
              <a:rPr lang="en-US" sz="4000" dirty="0">
                <a:solidFill>
                  <a:schemeClr val="accent1"/>
                </a:solidFill>
              </a:rPr>
              <a:t>. 1: Use </a:t>
            </a:r>
            <a:r>
              <a:rPr lang="en-US" sz="4000" dirty="0" smtClean="0">
                <a:solidFill>
                  <a:schemeClr val="accent1"/>
                </a:solidFill>
              </a:rPr>
              <a:t>Mapbox or Esri ArcGIS!</a:t>
            </a:r>
            <a:endParaRPr lang="en-US" sz="4000" dirty="0">
              <a:solidFill>
                <a:schemeClr val="accent1"/>
              </a:solidFill>
            </a:endParaRPr>
          </a:p>
          <a:p>
            <a:r>
              <a:rPr lang="en-US" dirty="0" smtClean="0">
                <a:solidFill>
                  <a:schemeClr val="accent3"/>
                </a:solidFill>
              </a:rPr>
              <a:t>Lesson No</a:t>
            </a:r>
            <a:r>
              <a:rPr lang="en-US" dirty="0">
                <a:solidFill>
                  <a:schemeClr val="accent3"/>
                </a:solidFill>
              </a:rPr>
              <a:t>. 2: Get Good Data!</a:t>
            </a:r>
          </a:p>
          <a:p>
            <a:r>
              <a:rPr lang="en-US" dirty="0" smtClean="0">
                <a:solidFill>
                  <a:schemeClr val="accent3"/>
                </a:solidFill>
              </a:rPr>
              <a:t>Lesson No</a:t>
            </a:r>
            <a:r>
              <a:rPr lang="en-US" dirty="0">
                <a:solidFill>
                  <a:schemeClr val="accent3"/>
                </a:solidFill>
              </a:rPr>
              <a:t>. 3: Use out-of-the-box analytics!</a:t>
            </a:r>
          </a:p>
        </p:txBody>
      </p:sp>
    </p:spTree>
    <p:extLst>
      <p:ext uri="{BB962C8B-B14F-4D97-AF65-F5344CB8AC3E}">
        <p14:creationId xmlns:p14="http://schemas.microsoft.com/office/powerpoint/2010/main" val="10127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F27C3-3377-49EB-9FF8-963045A47314}"/>
              </a:ext>
            </a:extLst>
          </p:cNvPr>
          <p:cNvSpPr>
            <a:spLocks noGrp="1"/>
          </p:cNvSpPr>
          <p:nvPr>
            <p:ph type="title"/>
          </p:nvPr>
        </p:nvSpPr>
        <p:spPr/>
        <p:txBody>
          <a:bodyPr>
            <a:normAutofit fontScale="90000"/>
          </a:bodyPr>
          <a:lstStyle/>
          <a:p>
            <a:r>
              <a:rPr lang="en-US" dirty="0"/>
              <a:t>Three </a:t>
            </a:r>
            <a:r>
              <a:rPr lang="en-US" dirty="0" smtClean="0"/>
              <a:t>Lessons for </a:t>
            </a:r>
            <a:r>
              <a:rPr lang="en-US" dirty="0"/>
              <a:t>Spatial Analytics in Power BI</a:t>
            </a:r>
          </a:p>
        </p:txBody>
      </p:sp>
      <p:sp>
        <p:nvSpPr>
          <p:cNvPr id="3" name="Content Placeholder 2">
            <a:extLst>
              <a:ext uri="{FF2B5EF4-FFF2-40B4-BE49-F238E27FC236}">
                <a16:creationId xmlns:a16="http://schemas.microsoft.com/office/drawing/2014/main" xmlns="" id="{4E6745F7-E440-4A8C-88ED-17A31FA9EA7C}"/>
              </a:ext>
            </a:extLst>
          </p:cNvPr>
          <p:cNvSpPr>
            <a:spLocks noGrp="1"/>
          </p:cNvSpPr>
          <p:nvPr>
            <p:ph idx="1"/>
          </p:nvPr>
        </p:nvSpPr>
        <p:spPr/>
        <p:txBody>
          <a:bodyPr/>
          <a:lstStyle/>
          <a:p>
            <a:r>
              <a:rPr lang="en-US" dirty="0" smtClean="0">
                <a:solidFill>
                  <a:schemeClr val="accent3"/>
                </a:solidFill>
              </a:rPr>
              <a:t>Lesson No</a:t>
            </a:r>
            <a:r>
              <a:rPr lang="en-US" dirty="0">
                <a:solidFill>
                  <a:schemeClr val="accent3"/>
                </a:solidFill>
              </a:rPr>
              <a:t>. 1: Use </a:t>
            </a:r>
            <a:r>
              <a:rPr lang="en-US" dirty="0" smtClean="0">
                <a:solidFill>
                  <a:schemeClr val="accent3"/>
                </a:solidFill>
              </a:rPr>
              <a:t>Mapbox or Esri ArcGIS!</a:t>
            </a:r>
            <a:endParaRPr lang="en-US" dirty="0">
              <a:solidFill>
                <a:schemeClr val="accent3"/>
              </a:solidFill>
            </a:endParaRPr>
          </a:p>
          <a:p>
            <a:r>
              <a:rPr lang="en-US" sz="4000" dirty="0" smtClean="0">
                <a:solidFill>
                  <a:schemeClr val="accent1"/>
                </a:solidFill>
              </a:rPr>
              <a:t>Lesson No</a:t>
            </a:r>
            <a:r>
              <a:rPr lang="en-US" sz="4000" dirty="0">
                <a:solidFill>
                  <a:schemeClr val="accent1"/>
                </a:solidFill>
              </a:rPr>
              <a:t>. 2: Get Good Data!</a:t>
            </a:r>
          </a:p>
          <a:p>
            <a:r>
              <a:rPr lang="en-US" dirty="0" smtClean="0">
                <a:solidFill>
                  <a:schemeClr val="accent3"/>
                </a:solidFill>
              </a:rPr>
              <a:t>Lesson No</a:t>
            </a:r>
            <a:r>
              <a:rPr lang="en-US" dirty="0">
                <a:solidFill>
                  <a:schemeClr val="accent3"/>
                </a:solidFill>
              </a:rPr>
              <a:t>. 3: Use out-of-the-box analytics!</a:t>
            </a:r>
          </a:p>
        </p:txBody>
      </p:sp>
    </p:spTree>
    <p:extLst>
      <p:ext uri="{BB962C8B-B14F-4D97-AF65-F5344CB8AC3E}">
        <p14:creationId xmlns:p14="http://schemas.microsoft.com/office/powerpoint/2010/main" val="156812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F27C3-3377-49EB-9FF8-963045A47314}"/>
              </a:ext>
            </a:extLst>
          </p:cNvPr>
          <p:cNvSpPr>
            <a:spLocks noGrp="1"/>
          </p:cNvSpPr>
          <p:nvPr>
            <p:ph type="title"/>
          </p:nvPr>
        </p:nvSpPr>
        <p:spPr/>
        <p:txBody>
          <a:bodyPr>
            <a:normAutofit fontScale="90000"/>
          </a:bodyPr>
          <a:lstStyle/>
          <a:p>
            <a:r>
              <a:rPr lang="en-US" dirty="0"/>
              <a:t>Three </a:t>
            </a:r>
            <a:r>
              <a:rPr lang="en-US" dirty="0" smtClean="0"/>
              <a:t>Lessons for </a:t>
            </a:r>
            <a:r>
              <a:rPr lang="en-US" dirty="0"/>
              <a:t>Spatial Analytics in Power BI</a:t>
            </a:r>
          </a:p>
        </p:txBody>
      </p:sp>
      <p:sp>
        <p:nvSpPr>
          <p:cNvPr id="3" name="Content Placeholder 2">
            <a:extLst>
              <a:ext uri="{FF2B5EF4-FFF2-40B4-BE49-F238E27FC236}">
                <a16:creationId xmlns:a16="http://schemas.microsoft.com/office/drawing/2014/main" xmlns="" id="{4E6745F7-E440-4A8C-88ED-17A31FA9EA7C}"/>
              </a:ext>
            </a:extLst>
          </p:cNvPr>
          <p:cNvSpPr>
            <a:spLocks noGrp="1"/>
          </p:cNvSpPr>
          <p:nvPr>
            <p:ph idx="1"/>
          </p:nvPr>
        </p:nvSpPr>
        <p:spPr/>
        <p:txBody>
          <a:bodyPr/>
          <a:lstStyle/>
          <a:p>
            <a:r>
              <a:rPr lang="en-US" dirty="0" smtClean="0">
                <a:solidFill>
                  <a:schemeClr val="accent3"/>
                </a:solidFill>
              </a:rPr>
              <a:t>Lesson No</a:t>
            </a:r>
            <a:r>
              <a:rPr lang="en-US" dirty="0">
                <a:solidFill>
                  <a:schemeClr val="accent3"/>
                </a:solidFill>
              </a:rPr>
              <a:t>. 1: Use </a:t>
            </a:r>
            <a:r>
              <a:rPr lang="en-US" dirty="0" smtClean="0">
                <a:solidFill>
                  <a:schemeClr val="accent3"/>
                </a:solidFill>
              </a:rPr>
              <a:t>Mapbox or Esri ArcGIS!</a:t>
            </a:r>
            <a:endParaRPr lang="en-US" dirty="0">
              <a:solidFill>
                <a:schemeClr val="accent3"/>
              </a:solidFill>
            </a:endParaRPr>
          </a:p>
          <a:p>
            <a:r>
              <a:rPr lang="en-US" dirty="0" smtClean="0">
                <a:solidFill>
                  <a:schemeClr val="accent3"/>
                </a:solidFill>
              </a:rPr>
              <a:t>Lesson No</a:t>
            </a:r>
            <a:r>
              <a:rPr lang="en-US" dirty="0">
                <a:solidFill>
                  <a:schemeClr val="accent3"/>
                </a:solidFill>
              </a:rPr>
              <a:t>. 2: Get Good Data!</a:t>
            </a:r>
          </a:p>
          <a:p>
            <a:r>
              <a:rPr lang="en-US" sz="4000" dirty="0" smtClean="0">
                <a:solidFill>
                  <a:schemeClr val="accent1"/>
                </a:solidFill>
              </a:rPr>
              <a:t>Lesson No</a:t>
            </a:r>
            <a:r>
              <a:rPr lang="en-US" sz="4000" dirty="0">
                <a:solidFill>
                  <a:schemeClr val="accent1"/>
                </a:solidFill>
              </a:rPr>
              <a:t>. 3: Use out-of-the-box analytics!</a:t>
            </a:r>
          </a:p>
        </p:txBody>
      </p:sp>
    </p:spTree>
    <p:extLst>
      <p:ext uri="{BB962C8B-B14F-4D97-AF65-F5344CB8AC3E}">
        <p14:creationId xmlns:p14="http://schemas.microsoft.com/office/powerpoint/2010/main" val="6546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1CD01-B51E-4258-86B7-143F0C38F9FD}"/>
              </a:ext>
            </a:extLst>
          </p:cNvPr>
          <p:cNvSpPr>
            <a:spLocks noGrp="1"/>
          </p:cNvSpPr>
          <p:nvPr>
            <p:ph type="title"/>
          </p:nvPr>
        </p:nvSpPr>
        <p:spPr/>
        <p:txBody>
          <a:bodyPr>
            <a:normAutofit/>
          </a:bodyPr>
          <a:lstStyle/>
          <a:p>
            <a:r>
              <a:rPr lang="en-US" dirty="0"/>
              <a:t>Bonus </a:t>
            </a:r>
            <a:r>
              <a:rPr lang="en-US" dirty="0" smtClean="0"/>
              <a:t>Lesson: Use Twitter!</a:t>
            </a:r>
            <a:endParaRPr lang="en-US" dirty="0"/>
          </a:p>
        </p:txBody>
      </p:sp>
    </p:spTree>
    <p:extLst>
      <p:ext uri="{BB962C8B-B14F-4D97-AF65-F5344CB8AC3E}">
        <p14:creationId xmlns:p14="http://schemas.microsoft.com/office/powerpoint/2010/main" val="37406988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2609C-75E0-4A04-8301-36C772A0EA2A}"/>
              </a:ext>
            </a:extLst>
          </p:cNvPr>
          <p:cNvSpPr>
            <a:spLocks noGrp="1"/>
          </p:cNvSpPr>
          <p:nvPr>
            <p:ph type="title"/>
          </p:nvPr>
        </p:nvSpPr>
        <p:spPr/>
        <p:txBody>
          <a:bodyPr/>
          <a:lstStyle/>
          <a:p>
            <a:r>
              <a:rPr lang="en-US" dirty="0"/>
              <a:t>Use Twitter!</a:t>
            </a:r>
          </a:p>
        </p:txBody>
      </p:sp>
      <p:sp>
        <p:nvSpPr>
          <p:cNvPr id="3" name="Content Placeholder 2">
            <a:extLst>
              <a:ext uri="{FF2B5EF4-FFF2-40B4-BE49-F238E27FC236}">
                <a16:creationId xmlns:a16="http://schemas.microsoft.com/office/drawing/2014/main" xmlns="" id="{E59B4160-F6C4-40E7-BAA4-EBE1DF4C1751}"/>
              </a:ext>
            </a:extLst>
          </p:cNvPr>
          <p:cNvSpPr>
            <a:spLocks noGrp="1"/>
          </p:cNvSpPr>
          <p:nvPr>
            <p:ph idx="1"/>
          </p:nvPr>
        </p:nvSpPr>
        <p:spPr/>
        <p:txBody>
          <a:bodyPr/>
          <a:lstStyle/>
          <a:p>
            <a:endParaRPr lang="en-US" dirty="0"/>
          </a:p>
          <a:p>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8671" y="1539277"/>
            <a:ext cx="4994658" cy="4468118"/>
          </a:xfrm>
          <a:prstGeom prst="rect">
            <a:avLst/>
          </a:prstGeom>
        </p:spPr>
      </p:pic>
    </p:spTree>
    <p:extLst>
      <p:ext uri="{BB962C8B-B14F-4D97-AF65-F5344CB8AC3E}">
        <p14:creationId xmlns:p14="http://schemas.microsoft.com/office/powerpoint/2010/main" val="20742091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2609C-75E0-4A04-8301-36C772A0EA2A}"/>
              </a:ext>
            </a:extLst>
          </p:cNvPr>
          <p:cNvSpPr>
            <a:spLocks noGrp="1"/>
          </p:cNvSpPr>
          <p:nvPr>
            <p:ph type="title"/>
          </p:nvPr>
        </p:nvSpPr>
        <p:spPr/>
        <p:txBody>
          <a:bodyPr/>
          <a:lstStyle/>
          <a:p>
            <a:r>
              <a:rPr lang="en-US" dirty="0" smtClean="0"/>
              <a:t>Seriously, Use </a:t>
            </a:r>
            <a:r>
              <a:rPr lang="en-US" dirty="0"/>
              <a:t>Twitter!</a:t>
            </a:r>
          </a:p>
        </p:txBody>
      </p:sp>
      <p:sp>
        <p:nvSpPr>
          <p:cNvPr id="3" name="Content Placeholder 2">
            <a:extLst>
              <a:ext uri="{FF2B5EF4-FFF2-40B4-BE49-F238E27FC236}">
                <a16:creationId xmlns:a16="http://schemas.microsoft.com/office/drawing/2014/main" xmlns="" id="{E59B4160-F6C4-40E7-BAA4-EBE1DF4C1751}"/>
              </a:ext>
            </a:extLst>
          </p:cNvPr>
          <p:cNvSpPr>
            <a:spLocks noGrp="1"/>
          </p:cNvSpPr>
          <p:nvPr>
            <p:ph idx="1"/>
          </p:nvPr>
        </p:nvSpPr>
        <p:spPr/>
        <p:txBody>
          <a:bodyPr/>
          <a:lstStyle/>
          <a:p>
            <a:endParaRPr lang="en-US" dirty="0"/>
          </a:p>
          <a:p>
            <a:endParaRPr lang="en-US" dirty="0"/>
          </a:p>
        </p:txBody>
      </p:sp>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962" y="1462363"/>
            <a:ext cx="4682075" cy="4572000"/>
          </a:xfrm>
          <a:prstGeom prst="rect">
            <a:avLst/>
          </a:prstGeom>
        </p:spPr>
      </p:pic>
    </p:spTree>
    <p:extLst>
      <p:ext uri="{BB962C8B-B14F-4D97-AF65-F5344CB8AC3E}">
        <p14:creationId xmlns:p14="http://schemas.microsoft.com/office/powerpoint/2010/main" val="1695651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56D071-14C9-46E9-83BC-F3C984DE75A2}"/>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xmlns="" id="{08BCACDE-CB38-44A8-B508-2802AF3FBC1A}"/>
              </a:ext>
            </a:extLst>
          </p:cNvPr>
          <p:cNvSpPr>
            <a:spLocks noGrp="1"/>
          </p:cNvSpPr>
          <p:nvPr>
            <p:ph idx="1"/>
          </p:nvPr>
        </p:nvSpPr>
        <p:spPr/>
        <p:txBody>
          <a:bodyPr/>
          <a:lstStyle/>
          <a:p>
            <a:r>
              <a:rPr lang="en-US" dirty="0"/>
              <a:t>A picture is worth a thousands word. A good goals is to aim for 7 words per slide.</a:t>
            </a:r>
          </a:p>
          <a:p>
            <a:r>
              <a:rPr lang="en-US" dirty="0"/>
              <a:t>Increase attention and interaction by using a variety of communication mediums, such as polls and videos.</a:t>
            </a:r>
          </a:p>
          <a:p>
            <a:pPr lvl="1"/>
            <a:r>
              <a:rPr lang="en-US" dirty="0"/>
              <a:t>Inform </a:t>
            </a:r>
            <a:r>
              <a:rPr lang="en-US" dirty="0" err="1"/>
              <a:t>PowerBIUG</a:t>
            </a:r>
            <a:r>
              <a:rPr lang="en-US"/>
              <a:t> team of plans if using videos, audio, etc. to ensure appropriate AV &amp; room arrangements are made</a:t>
            </a:r>
          </a:p>
          <a:p>
            <a:r>
              <a:rPr lang="en-US"/>
              <a:t>Plan and follow a rough agenda including a breakdown by minute to help stay on track.</a:t>
            </a:r>
          </a:p>
        </p:txBody>
      </p:sp>
    </p:spTree>
    <p:extLst>
      <p:ext uri="{BB962C8B-B14F-4D97-AF65-F5344CB8AC3E}">
        <p14:creationId xmlns:p14="http://schemas.microsoft.com/office/powerpoint/2010/main" val="541185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2609C-75E0-4A04-8301-36C772A0EA2A}"/>
              </a:ext>
            </a:extLst>
          </p:cNvPr>
          <p:cNvSpPr>
            <a:spLocks noGrp="1"/>
          </p:cNvSpPr>
          <p:nvPr>
            <p:ph type="title"/>
          </p:nvPr>
        </p:nvSpPr>
        <p:spPr/>
        <p:txBody>
          <a:bodyPr/>
          <a:lstStyle/>
          <a:p>
            <a:r>
              <a:rPr lang="en-US" dirty="0" smtClean="0"/>
              <a:t>Resources</a:t>
            </a:r>
            <a:endParaRPr lang="en-US" dirty="0"/>
          </a:p>
        </p:txBody>
      </p:sp>
      <p:sp>
        <p:nvSpPr>
          <p:cNvPr id="3" name="Content Placeholder 2">
            <a:extLst>
              <a:ext uri="{FF2B5EF4-FFF2-40B4-BE49-F238E27FC236}">
                <a16:creationId xmlns:a16="http://schemas.microsoft.com/office/drawing/2014/main" xmlns="" id="{E59B4160-F6C4-40E7-BAA4-EBE1DF4C1751}"/>
              </a:ext>
            </a:extLst>
          </p:cNvPr>
          <p:cNvSpPr>
            <a:spLocks noGrp="1"/>
          </p:cNvSpPr>
          <p:nvPr>
            <p:ph idx="1"/>
          </p:nvPr>
        </p:nvSpPr>
        <p:spPr/>
        <p:txBody>
          <a:bodyPr>
            <a:normAutofit fontScale="70000" lnSpcReduction="20000"/>
          </a:bodyPr>
          <a:lstStyle/>
          <a:p>
            <a:r>
              <a:rPr lang="en-US" dirty="0"/>
              <a:t>Open Source Election Results</a:t>
            </a:r>
            <a:br>
              <a:rPr lang="en-US" dirty="0"/>
            </a:br>
            <a:r>
              <a:rPr lang="en-US" dirty="0">
                <a:hlinkClick r:id="rId3"/>
              </a:rPr>
              <a:t>https://</a:t>
            </a:r>
            <a:r>
              <a:rPr lang="en-US" dirty="0" smtClean="0">
                <a:hlinkClick r:id="rId3"/>
              </a:rPr>
              <a:t>github.com/tonmcg/US_County_Level_Election_Results_08-16</a:t>
            </a:r>
            <a:endParaRPr lang="en-US" dirty="0" smtClean="0"/>
          </a:p>
          <a:p>
            <a:r>
              <a:rPr lang="en-US" dirty="0" smtClean="0"/>
              <a:t>United States Census API</a:t>
            </a:r>
            <a:br>
              <a:rPr lang="en-US" dirty="0" smtClean="0"/>
            </a:br>
            <a:r>
              <a:rPr lang="en-US" dirty="0" smtClean="0">
                <a:hlinkClick r:id="rId4"/>
              </a:rPr>
              <a:t>https</a:t>
            </a:r>
            <a:r>
              <a:rPr lang="en-US" dirty="0">
                <a:hlinkClick r:id="rId4"/>
              </a:rPr>
              <a:t>://</a:t>
            </a:r>
            <a:r>
              <a:rPr lang="en-US" dirty="0" smtClean="0">
                <a:hlinkClick r:id="rId4"/>
              </a:rPr>
              <a:t>api.census.gov/data.html</a:t>
            </a:r>
            <a:endParaRPr lang="en-US" dirty="0" smtClean="0"/>
          </a:p>
          <a:p>
            <a:r>
              <a:rPr lang="en-US" dirty="0" smtClean="0"/>
              <a:t>Socrata</a:t>
            </a:r>
            <a:r>
              <a:rPr lang="en-US" dirty="0"/>
              <a:t> Open Data API</a:t>
            </a:r>
            <a:br>
              <a:rPr lang="en-US" dirty="0"/>
            </a:br>
            <a:r>
              <a:rPr lang="en-US" dirty="0">
                <a:hlinkClick r:id="rId5"/>
              </a:rPr>
              <a:t>https://dev.socrata.com</a:t>
            </a:r>
            <a:r>
              <a:rPr lang="en-US" dirty="0" smtClean="0">
                <a:hlinkClick r:id="rId5"/>
              </a:rPr>
              <a:t>/</a:t>
            </a:r>
            <a:endParaRPr lang="en-US" dirty="0" smtClean="0"/>
          </a:p>
          <a:p>
            <a:r>
              <a:rPr lang="en-US" dirty="0" err="1" smtClean="0"/>
              <a:t>SmartyStreets</a:t>
            </a:r>
            <a:r>
              <a:rPr lang="en-US" dirty="0"/>
              <a:t/>
            </a:r>
            <a:br>
              <a:rPr lang="en-US" dirty="0"/>
            </a:br>
            <a:r>
              <a:rPr lang="en-US" dirty="0" smtClean="0">
                <a:hlinkClick r:id="rId6"/>
              </a:rPr>
              <a:t>https</a:t>
            </a:r>
            <a:r>
              <a:rPr lang="en-US" dirty="0">
                <a:hlinkClick r:id="rId6"/>
              </a:rPr>
              <a:t>://smartystreets.com</a:t>
            </a:r>
            <a:r>
              <a:rPr lang="en-US" dirty="0" smtClean="0">
                <a:hlinkClick r:id="rId6"/>
              </a:rPr>
              <a:t>/</a:t>
            </a:r>
            <a:endParaRPr lang="en-US" dirty="0" smtClean="0"/>
          </a:p>
          <a:p>
            <a:r>
              <a:rPr lang="en-US" dirty="0" smtClean="0"/>
              <a:t>Mapbox Studio</a:t>
            </a:r>
            <a:r>
              <a:rPr lang="en-US" dirty="0"/>
              <a:t/>
            </a:r>
            <a:br>
              <a:rPr lang="en-US" dirty="0"/>
            </a:br>
            <a:r>
              <a:rPr lang="en-US" dirty="0">
                <a:hlinkClick r:id="rId7"/>
              </a:rPr>
              <a:t>https://www.mapbox.com/studio</a:t>
            </a:r>
            <a:r>
              <a:rPr lang="en-US" dirty="0" smtClean="0">
                <a:hlinkClick r:id="rId7"/>
              </a:rPr>
              <a:t>/</a:t>
            </a:r>
            <a:endParaRPr lang="en-US" dirty="0" smtClean="0"/>
          </a:p>
          <a:p>
            <a:r>
              <a:rPr lang="en-US" dirty="0" smtClean="0"/>
              <a:t>A Map of Every Building </a:t>
            </a:r>
            <a:r>
              <a:rPr lang="en-US" dirty="0"/>
              <a:t>in America</a:t>
            </a:r>
            <a:br>
              <a:rPr lang="en-US" dirty="0"/>
            </a:br>
            <a:r>
              <a:rPr lang="en-US" dirty="0">
                <a:hlinkClick r:id="rId8"/>
              </a:rPr>
              <a:t>https://</a:t>
            </a:r>
            <a:r>
              <a:rPr lang="en-US" dirty="0" smtClean="0">
                <a:hlinkClick r:id="rId8"/>
              </a:rPr>
              <a:t>github.com/Microsoft/USBuildingFootprints</a:t>
            </a:r>
            <a:endParaRPr lang="en-US" dirty="0" smtClean="0"/>
          </a:p>
          <a:p>
            <a:r>
              <a:rPr lang="en-US" dirty="0" err="1" smtClean="0"/>
              <a:t>PowerSocrata</a:t>
            </a:r>
            <a:r>
              <a:rPr lang="en-US" dirty="0" smtClean="0"/>
              <a:t/>
            </a:r>
            <a:br>
              <a:rPr lang="en-US" dirty="0" smtClean="0"/>
            </a:br>
            <a:r>
              <a:rPr lang="en-US" dirty="0" smtClean="0">
                <a:hlinkClick r:id="rId9"/>
              </a:rPr>
              <a:t>https</a:t>
            </a:r>
            <a:r>
              <a:rPr lang="en-US" dirty="0">
                <a:hlinkClick r:id="rId9"/>
              </a:rPr>
              <a:t>://</a:t>
            </a:r>
            <a:r>
              <a:rPr lang="en-US" dirty="0" smtClean="0">
                <a:hlinkClick r:id="rId9"/>
              </a:rPr>
              <a:t>github.com/tonmcg/powersocrata</a:t>
            </a:r>
            <a:endParaRPr lang="en-US" dirty="0" smtClean="0"/>
          </a:p>
          <a:p>
            <a:r>
              <a:rPr lang="en-US" dirty="0" err="1" smtClean="0"/>
              <a:t>PowerCensus</a:t>
            </a:r>
            <a:r>
              <a:rPr lang="en-US" dirty="0"/>
              <a:t/>
            </a:r>
            <a:br>
              <a:rPr lang="en-US" dirty="0"/>
            </a:br>
            <a:r>
              <a:rPr lang="en-US" dirty="0" smtClean="0">
                <a:hlinkClick r:id="rId10"/>
              </a:rPr>
              <a:t>https</a:t>
            </a:r>
            <a:r>
              <a:rPr lang="en-US" dirty="0">
                <a:hlinkClick r:id="rId10"/>
              </a:rPr>
              <a:t>://</a:t>
            </a:r>
            <a:r>
              <a:rPr lang="en-US" dirty="0" smtClean="0">
                <a:hlinkClick r:id="rId10"/>
              </a:rPr>
              <a:t>github.com/tonmcg/powerCensus</a:t>
            </a:r>
            <a:endParaRPr lang="en-US" dirty="0"/>
          </a:p>
          <a:p>
            <a:endParaRPr lang="en-US" dirty="0"/>
          </a:p>
        </p:txBody>
      </p:sp>
    </p:spTree>
    <p:extLst>
      <p:ext uri="{BB962C8B-B14F-4D97-AF65-F5344CB8AC3E}">
        <p14:creationId xmlns:p14="http://schemas.microsoft.com/office/powerpoint/2010/main" val="11902528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1CD01-B51E-4258-86B7-143F0C38F9FD}"/>
              </a:ext>
            </a:extLst>
          </p:cNvPr>
          <p:cNvSpPr>
            <a:spLocks noGrp="1"/>
          </p:cNvSpPr>
          <p:nvPr>
            <p:ph type="title"/>
          </p:nvPr>
        </p:nvSpPr>
        <p:spPr/>
        <p:txBody>
          <a:bodyPr>
            <a:normAutofit/>
          </a:bodyPr>
          <a:lstStyle/>
          <a:p>
            <a:r>
              <a:rPr lang="en-US" dirty="0" smtClean="0"/>
              <a:t>Questions?</a:t>
            </a:r>
            <a:endParaRPr lang="en-US" dirty="0"/>
          </a:p>
        </p:txBody>
      </p:sp>
    </p:spTree>
    <p:extLst>
      <p:ext uri="{BB962C8B-B14F-4D97-AF65-F5344CB8AC3E}">
        <p14:creationId xmlns:p14="http://schemas.microsoft.com/office/powerpoint/2010/main" val="3922906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A6047979-81CC-47D6-9C34-9872BF2AD307}"/>
              </a:ext>
            </a:extLst>
          </p:cNvPr>
          <p:cNvSpPr>
            <a:spLocks noGrp="1"/>
          </p:cNvSpPr>
          <p:nvPr>
            <p:ph type="body" idx="1"/>
          </p:nvPr>
        </p:nvSpPr>
        <p:spPr>
          <a:xfrm>
            <a:off x="2575088" y="3967294"/>
            <a:ext cx="7041824" cy="1500187"/>
          </a:xfrm>
        </p:spPr>
        <p:txBody>
          <a:bodyPr>
            <a:normAutofit/>
          </a:bodyPr>
          <a:lstStyle/>
          <a:p>
            <a:r>
              <a:rPr lang="en-US" sz="2800"/>
              <a:t>Don’t forget to join your local PUG to enjoy year-round networking and learning.</a:t>
            </a:r>
          </a:p>
        </p:txBody>
      </p:sp>
    </p:spTree>
    <p:extLst>
      <p:ext uri="{BB962C8B-B14F-4D97-AF65-F5344CB8AC3E}">
        <p14:creationId xmlns:p14="http://schemas.microsoft.com/office/powerpoint/2010/main" val="6025691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22D74C-BC4A-40CA-A84A-6CBDA66D4BED}"/>
              </a:ext>
            </a:extLst>
          </p:cNvPr>
          <p:cNvSpPr>
            <a:spLocks noGrp="1"/>
          </p:cNvSpPr>
          <p:nvPr>
            <p:ph type="title"/>
          </p:nvPr>
        </p:nvSpPr>
        <p:spPr/>
        <p:txBody>
          <a:bodyPr/>
          <a:lstStyle/>
          <a:p>
            <a:r>
              <a:rPr lang="en-US"/>
              <a:t>Example of Text Layout</a:t>
            </a:r>
          </a:p>
        </p:txBody>
      </p:sp>
      <p:sp>
        <p:nvSpPr>
          <p:cNvPr id="3" name="Content Placeholder 2">
            <a:extLst>
              <a:ext uri="{FF2B5EF4-FFF2-40B4-BE49-F238E27FC236}">
                <a16:creationId xmlns:a16="http://schemas.microsoft.com/office/drawing/2014/main" xmlns="" id="{BB222DB1-F6AE-497B-9E90-F2B95377DF18}"/>
              </a:ext>
            </a:extLst>
          </p:cNvPr>
          <p:cNvSpPr>
            <a:spLocks noGrp="1"/>
          </p:cNvSpPr>
          <p:nvPr>
            <p:ph idx="1"/>
          </p:nvPr>
        </p:nvSpPr>
        <p:spPr/>
        <p:txBody>
          <a:bodyPr/>
          <a:lstStyle/>
          <a:p>
            <a:r>
              <a:rPr lang="en-US"/>
              <a:t>Main topic 1: size 28pt</a:t>
            </a:r>
          </a:p>
          <a:p>
            <a:pPr lvl="1"/>
            <a:r>
              <a:rPr lang="en-US"/>
              <a:t>Size 24pt for the subtopics</a:t>
            </a:r>
          </a:p>
          <a:p>
            <a:pPr lvl="1"/>
            <a:r>
              <a:rPr lang="en-US"/>
              <a:t>Size 24pt for the subtopics</a:t>
            </a:r>
          </a:p>
          <a:p>
            <a:r>
              <a:rPr lang="en-US"/>
              <a:t>Main topic 2: size 28pt</a:t>
            </a:r>
          </a:p>
          <a:p>
            <a:pPr lvl="1"/>
            <a:r>
              <a:rPr lang="en-US"/>
              <a:t>Size 24pt for the subtopics</a:t>
            </a:r>
          </a:p>
          <a:p>
            <a:pPr lvl="1"/>
            <a:r>
              <a:rPr lang="en-US"/>
              <a:t>Size 24pt for the subtopics</a:t>
            </a:r>
          </a:p>
          <a:p>
            <a:r>
              <a:rPr lang="en-US"/>
              <a:t>Main topic 3: size 28pt</a:t>
            </a:r>
          </a:p>
          <a:p>
            <a:pPr lvl="1"/>
            <a:r>
              <a:rPr lang="en-US"/>
              <a:t>Size 24pt for the subtopics</a:t>
            </a:r>
          </a:p>
          <a:p>
            <a:pPr lvl="1"/>
            <a:r>
              <a:rPr lang="en-US"/>
              <a:t>Size 24pt for the subtopics</a:t>
            </a:r>
          </a:p>
          <a:p>
            <a:endParaRPr lang="en-US"/>
          </a:p>
        </p:txBody>
      </p:sp>
    </p:spTree>
    <p:extLst>
      <p:ext uri="{BB962C8B-B14F-4D97-AF65-F5344CB8AC3E}">
        <p14:creationId xmlns:p14="http://schemas.microsoft.com/office/powerpoint/2010/main" val="2206541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3636FD-B21C-4DA8-9066-5D49063B7B8C}"/>
              </a:ext>
            </a:extLst>
          </p:cNvPr>
          <p:cNvPicPr>
            <a:picLocks noChangeAspect="1"/>
          </p:cNvPicPr>
          <p:nvPr/>
        </p:nvPicPr>
        <p:blipFill rotWithShape="1">
          <a:blip r:embed="rId3"/>
          <a:srcRect l="26340" t="12629" r="64650" b="68115"/>
          <a:stretch/>
        </p:blipFill>
        <p:spPr>
          <a:xfrm>
            <a:off x="1026741" y="3693299"/>
            <a:ext cx="1712020" cy="1989119"/>
          </a:xfrm>
          <a:prstGeom prst="rect">
            <a:avLst/>
          </a:prstGeom>
        </p:spPr>
      </p:pic>
      <p:sp>
        <p:nvSpPr>
          <p:cNvPr id="2" name="Title 1"/>
          <p:cNvSpPr>
            <a:spLocks noGrp="1"/>
          </p:cNvSpPr>
          <p:nvPr>
            <p:ph type="title"/>
          </p:nvPr>
        </p:nvSpPr>
        <p:spPr/>
        <p:txBody>
          <a:bodyPr/>
          <a:lstStyle/>
          <a:p>
            <a:r>
              <a:rPr lang="en-US"/>
              <a:t>Slide Palette Info</a:t>
            </a:r>
          </a:p>
        </p:txBody>
      </p:sp>
      <p:sp>
        <p:nvSpPr>
          <p:cNvPr id="4" name="Rectangle 3"/>
          <p:cNvSpPr/>
          <p:nvPr/>
        </p:nvSpPr>
        <p:spPr bwMode="auto">
          <a:xfrm>
            <a:off x="4085581" y="4171208"/>
            <a:ext cx="6987641" cy="1410300"/>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62565" y="4307224"/>
            <a:ext cx="1182809" cy="118233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a:gradFill>
                  <a:gsLst>
                    <a:gs pos="0">
                      <a:srgbClr val="FFFFFF"/>
                    </a:gs>
                    <a:gs pos="100000">
                      <a:srgbClr val="FFFFFF"/>
                    </a:gs>
                  </a:gsLst>
                  <a:lin ang="5400000" scaled="0"/>
                </a:gradFill>
              </a:rPr>
              <a:t>Accent 3</a:t>
            </a:r>
          </a:p>
        </p:txBody>
      </p:sp>
      <p:sp>
        <p:nvSpPr>
          <p:cNvPr id="7" name="Rectangle 6"/>
          <p:cNvSpPr/>
          <p:nvPr/>
        </p:nvSpPr>
        <p:spPr bwMode="auto">
          <a:xfrm>
            <a:off x="4203919" y="4307224"/>
            <a:ext cx="1182809" cy="118233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a:gradFill>
                  <a:gsLst>
                    <a:gs pos="5417">
                      <a:srgbClr val="000000"/>
                    </a:gs>
                    <a:gs pos="28000">
                      <a:srgbClr val="000000"/>
                    </a:gs>
                  </a:gsLst>
                  <a:lin ang="5400000" scaled="0"/>
                </a:gradFill>
              </a:rPr>
              <a:t>Accent 1</a:t>
            </a:r>
          </a:p>
        </p:txBody>
      </p:sp>
      <p:sp>
        <p:nvSpPr>
          <p:cNvPr id="6" name="Rectangle 5"/>
          <p:cNvSpPr/>
          <p:nvPr/>
        </p:nvSpPr>
        <p:spPr bwMode="auto">
          <a:xfrm>
            <a:off x="5483242" y="4307224"/>
            <a:ext cx="1182809" cy="1182334"/>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a:gradFill>
                  <a:gsLst>
                    <a:gs pos="0">
                      <a:srgbClr val="FFFFFF"/>
                    </a:gs>
                    <a:gs pos="100000">
                      <a:srgbClr val="FFFFFF"/>
                    </a:gs>
                  </a:gsLst>
                  <a:lin ang="5400000" scaled="0"/>
                </a:gradFill>
              </a:rPr>
              <a:t>Accent 2</a:t>
            </a:r>
          </a:p>
        </p:txBody>
      </p:sp>
      <p:sp>
        <p:nvSpPr>
          <p:cNvPr id="8" name="Rectangle 7"/>
          <p:cNvSpPr/>
          <p:nvPr/>
        </p:nvSpPr>
        <p:spPr bwMode="auto">
          <a:xfrm>
            <a:off x="10071582" y="4439906"/>
            <a:ext cx="917338" cy="916970"/>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a:gradFill>
                  <a:gsLst>
                    <a:gs pos="0">
                      <a:srgbClr val="FFFFFF"/>
                    </a:gs>
                    <a:gs pos="100000">
                      <a:srgbClr val="FFFFFF"/>
                    </a:gs>
                  </a:gsLst>
                  <a:lin ang="5400000" scaled="0"/>
                </a:gradFill>
              </a:rPr>
              <a:t>Accent 6</a:t>
            </a:r>
          </a:p>
        </p:txBody>
      </p:sp>
      <p:sp>
        <p:nvSpPr>
          <p:cNvPr id="9" name="Rectangle 8"/>
          <p:cNvSpPr/>
          <p:nvPr/>
        </p:nvSpPr>
        <p:spPr bwMode="auto">
          <a:xfrm>
            <a:off x="9060301" y="4439906"/>
            <a:ext cx="917338" cy="916970"/>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a:gradFill>
                  <a:gsLst>
                    <a:gs pos="0">
                      <a:srgbClr val="FFFFFF"/>
                    </a:gs>
                    <a:gs pos="100000">
                      <a:srgbClr val="FFFFFF"/>
                    </a:gs>
                  </a:gsLst>
                  <a:lin ang="5400000" scaled="0"/>
                </a:gradFill>
              </a:rPr>
              <a:t>Accent 5</a:t>
            </a:r>
          </a:p>
        </p:txBody>
      </p:sp>
      <p:sp>
        <p:nvSpPr>
          <p:cNvPr id="10" name="Rectangle 9"/>
          <p:cNvSpPr/>
          <p:nvPr/>
        </p:nvSpPr>
        <p:spPr bwMode="auto">
          <a:xfrm>
            <a:off x="8041890" y="4439906"/>
            <a:ext cx="917338" cy="9169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a:gradFill>
                  <a:gsLst>
                    <a:gs pos="0">
                      <a:srgbClr val="FFFFFF"/>
                    </a:gs>
                    <a:gs pos="100000">
                      <a:srgbClr val="FFFFFF"/>
                    </a:gs>
                  </a:gsLst>
                  <a:lin ang="5400000" scaled="0"/>
                </a:gradFill>
              </a:rPr>
              <a:t>Accent 4</a:t>
            </a:r>
          </a:p>
        </p:txBody>
      </p:sp>
      <p:sp>
        <p:nvSpPr>
          <p:cNvPr id="11" name="Rectangle 10"/>
          <p:cNvSpPr/>
          <p:nvPr/>
        </p:nvSpPr>
        <p:spPr bwMode="auto">
          <a:xfrm>
            <a:off x="2803212" y="4307224"/>
            <a:ext cx="1182809" cy="11823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lnSpc>
                <a:spcPct val="90000"/>
              </a:lnSpc>
              <a:spcBef>
                <a:spcPct val="0"/>
              </a:spcBef>
              <a:spcAft>
                <a:spcPct val="0"/>
              </a:spcAft>
            </a:pPr>
            <a:r>
              <a:rPr lang="en-US" sz="1372">
                <a:gradFill>
                  <a:gsLst>
                    <a:gs pos="5417">
                      <a:srgbClr val="000000"/>
                    </a:gs>
                    <a:gs pos="28000">
                      <a:srgbClr val="000000"/>
                    </a:gs>
                  </a:gsLst>
                  <a:lin ang="5400000" scaled="0"/>
                </a:gradFill>
              </a:rPr>
              <a:t>Text</a:t>
            </a:r>
          </a:p>
          <a:p>
            <a:pPr algn="ctr" defTabSz="914102" fontAlgn="base">
              <a:lnSpc>
                <a:spcPct val="90000"/>
              </a:lnSpc>
              <a:spcBef>
                <a:spcPct val="0"/>
              </a:spcBef>
              <a:spcAft>
                <a:spcPct val="0"/>
              </a:spcAft>
            </a:pPr>
            <a:r>
              <a:rPr lang="en-US" sz="1372">
                <a:gradFill>
                  <a:gsLst>
                    <a:gs pos="5417">
                      <a:srgbClr val="000000"/>
                    </a:gs>
                    <a:gs pos="28000">
                      <a:srgbClr val="000000"/>
                    </a:gs>
                  </a:gsLst>
                  <a:lin ang="5400000" scaled="0"/>
                </a:gradFill>
              </a:rPr>
              <a:t>Dark 2</a:t>
            </a:r>
          </a:p>
        </p:txBody>
      </p:sp>
      <p:sp>
        <p:nvSpPr>
          <p:cNvPr id="13" name="TextBox 12"/>
          <p:cNvSpPr txBox="1"/>
          <p:nvPr/>
        </p:nvSpPr>
        <p:spPr>
          <a:xfrm>
            <a:off x="1676442" y="3077678"/>
            <a:ext cx="8489747" cy="488797"/>
          </a:xfrm>
          <a:prstGeom prst="rect">
            <a:avLst/>
          </a:prstGeom>
          <a:noFill/>
        </p:spPr>
        <p:txBody>
          <a:bodyPr wrap="square" lIns="179285" tIns="0" rIns="179285" bIns="0" rtlCol="0">
            <a:spAutoFit/>
          </a:bodyPr>
          <a:lstStyle/>
          <a:p>
            <a:pPr>
              <a:lnSpc>
                <a:spcPct val="90000"/>
              </a:lnSpc>
            </a:pPr>
            <a:r>
              <a:rPr lang="en-US" sz="1765">
                <a:gradFill>
                  <a:gsLst>
                    <a:gs pos="2917">
                      <a:schemeClr val="tx1"/>
                    </a:gs>
                    <a:gs pos="30000">
                      <a:schemeClr val="tx1"/>
                    </a:gs>
                  </a:gsLst>
                  <a:lin ang="5400000" scaled="0"/>
                </a:gradFill>
              </a:rPr>
              <a:t>Select the 4</a:t>
            </a:r>
            <a:r>
              <a:rPr lang="en-US" sz="1765" baseline="30000">
                <a:gradFill>
                  <a:gsLst>
                    <a:gs pos="2917">
                      <a:schemeClr val="tx1"/>
                    </a:gs>
                    <a:gs pos="30000">
                      <a:schemeClr val="tx1"/>
                    </a:gs>
                  </a:gsLst>
                  <a:lin ang="5400000" scaled="0"/>
                </a:gradFill>
              </a:rPr>
              <a:t>th</a:t>
            </a:r>
            <a:r>
              <a:rPr lang="en-US" sz="1765">
                <a:gradFill>
                  <a:gsLst>
                    <a:gs pos="2917">
                      <a:schemeClr val="tx1"/>
                    </a:gs>
                    <a:gs pos="30000">
                      <a:schemeClr val="tx1"/>
                    </a:gs>
                  </a:gsLst>
                  <a:lin ang="5400000" scaled="0"/>
                </a:gradFill>
              </a:rPr>
              <a:t> color from the left for subheads and 1</a:t>
            </a:r>
            <a:r>
              <a:rPr lang="en-US" sz="1765" baseline="30000">
                <a:gradFill>
                  <a:gsLst>
                    <a:gs pos="2917">
                      <a:schemeClr val="tx1"/>
                    </a:gs>
                    <a:gs pos="30000">
                      <a:schemeClr val="tx1"/>
                    </a:gs>
                  </a:gsLst>
                  <a:lin ang="5400000" scaled="0"/>
                </a:gradFill>
              </a:rPr>
              <a:t>st</a:t>
            </a:r>
            <a:r>
              <a:rPr lang="en-US" sz="1765">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4210191" y="3664173"/>
            <a:ext cx="6921750" cy="271554"/>
          </a:xfrm>
          <a:prstGeom prst="rect">
            <a:avLst/>
          </a:prstGeom>
          <a:noFill/>
        </p:spPr>
        <p:txBody>
          <a:bodyPr wrap="square" lIns="0" tIns="0" rIns="0" bIns="0" rtlCol="0">
            <a:spAutoFit/>
          </a:bodyPr>
          <a:lstStyle/>
          <a:p>
            <a:pPr algn="ctr">
              <a:lnSpc>
                <a:spcPct val="90000"/>
              </a:lnSpc>
            </a:pPr>
            <a:r>
              <a:rPr lang="en-US" sz="1961">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4203917" y="3745279"/>
            <a:ext cx="6785003" cy="446906"/>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838207" y="1353691"/>
            <a:ext cx="10515593" cy="1593091"/>
          </a:xfrm>
          <a:prstGeom prst="rect">
            <a:avLst/>
          </a:prstGeom>
        </p:spPr>
        <p:txBody>
          <a:bodyPr vert="horz" wrap="square" lIns="179285" tIns="143428" rIns="179285" bIns="143428"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907760" y="5642142"/>
            <a:ext cx="4401548" cy="387798"/>
          </a:xfrm>
          <a:prstGeom prst="rect">
            <a:avLst/>
          </a:prstGeom>
        </p:spPr>
        <p:txBody>
          <a:bodyPr vert="horz" wrap="square" lIns="179285" tIns="0" rIns="179285"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gradFill>
                  <a:gsLst>
                    <a:gs pos="2917">
                      <a:schemeClr val="tx1"/>
                    </a:gs>
                    <a:gs pos="30000">
                      <a:schemeClr val="tx1"/>
                    </a:gs>
                  </a:gsLst>
                  <a:lin ang="5400000" scaled="0"/>
                </a:gradFill>
                <a:latin typeface="+mn-lt"/>
              </a:rPr>
              <a:t>Use </a:t>
            </a:r>
            <a:r>
              <a:rPr lang="en-US" sz="1400" b="1">
                <a:gradFill>
                  <a:gsLst>
                    <a:gs pos="2917">
                      <a:schemeClr val="tx1"/>
                    </a:gs>
                    <a:gs pos="30000">
                      <a:schemeClr val="tx1"/>
                    </a:gs>
                  </a:gsLst>
                  <a:lin ang="5400000" scaled="0"/>
                </a:gradFill>
                <a:latin typeface="+mn-lt"/>
              </a:rPr>
              <a:t>Accent 1</a:t>
            </a:r>
            <a:r>
              <a:rPr lang="en-US" sz="1400">
                <a:gradFill>
                  <a:gsLst>
                    <a:gs pos="2917">
                      <a:schemeClr val="tx1"/>
                    </a:gs>
                    <a:gs pos="30000">
                      <a:schemeClr val="tx1"/>
                    </a:gs>
                  </a:gsLst>
                  <a:lin ang="5400000" scaled="0"/>
                </a:gradFill>
                <a:latin typeface="+mn-lt"/>
              </a:rPr>
              <a:t> as the main accent color. </a:t>
            </a:r>
            <a:br>
              <a:rPr lang="en-US" sz="1400">
                <a:gradFill>
                  <a:gsLst>
                    <a:gs pos="2917">
                      <a:schemeClr val="tx1"/>
                    </a:gs>
                    <a:gs pos="30000">
                      <a:schemeClr val="tx1"/>
                    </a:gs>
                  </a:gsLst>
                  <a:lin ang="5400000" scaled="0"/>
                </a:gradFill>
                <a:latin typeface="+mn-lt"/>
              </a:rPr>
            </a:br>
            <a:r>
              <a:rPr lang="en-US" sz="1400">
                <a:gradFill>
                  <a:gsLst>
                    <a:gs pos="2917">
                      <a:schemeClr val="tx1"/>
                    </a:gs>
                    <a:gs pos="30000">
                      <a:schemeClr val="tx1"/>
                    </a:gs>
                  </a:gsLst>
                  <a:lin ang="5400000" scaled="0"/>
                </a:gradFill>
                <a:latin typeface="+mn-lt"/>
              </a:rPr>
              <a:t>Use </a:t>
            </a:r>
            <a:r>
              <a:rPr lang="en-US" sz="1400" b="1">
                <a:gradFill>
                  <a:gsLst>
                    <a:gs pos="2917">
                      <a:schemeClr val="tx1"/>
                    </a:gs>
                    <a:gs pos="30000">
                      <a:schemeClr val="tx1"/>
                    </a:gs>
                  </a:gsLst>
                  <a:lin ang="5400000" scaled="0"/>
                </a:gradFill>
                <a:latin typeface="+mn-lt"/>
              </a:rPr>
              <a:t>Accent 2</a:t>
            </a:r>
            <a:r>
              <a:rPr lang="en-US" sz="1400">
                <a:gradFill>
                  <a:gsLst>
                    <a:gs pos="2917">
                      <a:schemeClr val="tx1"/>
                    </a:gs>
                    <a:gs pos="30000">
                      <a:schemeClr val="tx1"/>
                    </a:gs>
                  </a:gsLst>
                  <a:lin ang="5400000" scaled="0"/>
                </a:gradFill>
                <a:latin typeface="+mn-lt"/>
              </a:rPr>
              <a:t> and </a:t>
            </a:r>
            <a:r>
              <a:rPr lang="en-US" sz="1400" b="1">
                <a:gradFill>
                  <a:gsLst>
                    <a:gs pos="2917">
                      <a:schemeClr val="tx1"/>
                    </a:gs>
                    <a:gs pos="30000">
                      <a:schemeClr val="tx1"/>
                    </a:gs>
                  </a:gsLst>
                  <a:lin ang="5400000" scaled="0"/>
                </a:gradFill>
                <a:latin typeface="+mn-lt"/>
              </a:rPr>
              <a:t>Accent 3</a:t>
            </a:r>
            <a:r>
              <a:rPr lang="en-US" sz="1400">
                <a:gradFill>
                  <a:gsLst>
                    <a:gs pos="2917">
                      <a:schemeClr val="tx1"/>
                    </a:gs>
                    <a:gs pos="30000">
                      <a:schemeClr val="tx1"/>
                    </a:gs>
                  </a:gsLst>
                  <a:lin ang="5400000" scaled="0"/>
                </a:gradFill>
                <a:latin typeface="+mn-lt"/>
              </a:rPr>
              <a:t> when </a:t>
            </a:r>
            <a:r>
              <a:rPr lang="en-US" sz="140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733015" y="3911178"/>
            <a:ext cx="960758" cy="15237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659189" y="3572148"/>
            <a:ext cx="1746582" cy="933851"/>
            <a:chOff x="1132686" y="2188508"/>
            <a:chExt cx="1746128" cy="1942320"/>
          </a:xfrm>
        </p:grpSpPr>
        <p:cxnSp>
          <p:nvCxnSpPr>
            <p:cNvPr id="25" name="Straight Connector 24"/>
            <p:cNvCxnSpPr/>
            <p:nvPr/>
          </p:nvCxnSpPr>
          <p:spPr>
            <a:xfrm>
              <a:off x="2878814" y="2188508"/>
              <a:ext cx="0" cy="1942320"/>
            </a:xfrm>
            <a:prstGeom prst="line">
              <a:avLst/>
            </a:prstGeom>
            <a:noFill/>
            <a:ln>
              <a:solidFill>
                <a:schemeClr val="tx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1132686" y="2188508"/>
              <a:ext cx="1746128"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pPr>
              <a:endParaRPr lang="en-US" sz="1765"/>
            </a:p>
          </p:txBody>
        </p:sp>
      </p:grpSp>
      <p:sp>
        <p:nvSpPr>
          <p:cNvPr id="28" name="Text Placeholder 2"/>
          <p:cNvSpPr txBox="1">
            <a:spLocks/>
          </p:cNvSpPr>
          <p:nvPr/>
        </p:nvSpPr>
        <p:spPr>
          <a:xfrm>
            <a:off x="8196167" y="5629882"/>
            <a:ext cx="2947030" cy="387798"/>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gradFill>
                  <a:gsLst>
                    <a:gs pos="0">
                      <a:schemeClr val="tx1"/>
                    </a:gs>
                    <a:gs pos="86000">
                      <a:schemeClr val="tx1"/>
                    </a:gs>
                  </a:gsLst>
                  <a:lin ang="5400000" scaled="0"/>
                </a:gradFill>
                <a:latin typeface="+mn-lt"/>
              </a:rPr>
              <a:t>Use </a:t>
            </a:r>
            <a:r>
              <a:rPr lang="en-US" sz="1400" b="1">
                <a:gradFill>
                  <a:gsLst>
                    <a:gs pos="0">
                      <a:schemeClr val="tx1"/>
                    </a:gs>
                    <a:gs pos="86000">
                      <a:schemeClr val="tx1"/>
                    </a:gs>
                  </a:gsLst>
                  <a:lin ang="5400000" scaled="0"/>
                </a:gradFill>
                <a:latin typeface="+mn-lt"/>
              </a:rPr>
              <a:t>Accents 4-6 </a:t>
            </a:r>
            <a:r>
              <a:rPr lang="en-US" sz="1400">
                <a:gradFill>
                  <a:gsLst>
                    <a:gs pos="0">
                      <a:schemeClr val="tx1"/>
                    </a:gs>
                    <a:gs pos="86000">
                      <a:schemeClr val="tx1"/>
                    </a:gs>
                  </a:gsLst>
                  <a:lin ang="5400000" scaled="0"/>
                </a:gradFill>
                <a:latin typeface="+mn-lt"/>
              </a:rPr>
              <a:t>sparingly – only when more colors are necessary. </a:t>
            </a:r>
          </a:p>
        </p:txBody>
      </p:sp>
    </p:spTree>
    <p:extLst>
      <p:ext uri="{BB962C8B-B14F-4D97-AF65-F5344CB8AC3E}">
        <p14:creationId xmlns:p14="http://schemas.microsoft.com/office/powerpoint/2010/main" val="3763782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DA991-F8C6-48C2-A611-10A5738A5916}"/>
              </a:ext>
            </a:extLst>
          </p:cNvPr>
          <p:cNvSpPr>
            <a:spLocks noGrp="1"/>
          </p:cNvSpPr>
          <p:nvPr>
            <p:ph type="title"/>
          </p:nvPr>
        </p:nvSpPr>
        <p:spPr/>
        <p:txBody>
          <a:bodyPr/>
          <a:lstStyle/>
          <a:p>
            <a:r>
              <a:rPr lang="en-US"/>
              <a:t>Chart Example</a:t>
            </a:r>
          </a:p>
        </p:txBody>
      </p:sp>
      <p:graphicFrame>
        <p:nvGraphicFramePr>
          <p:cNvPr id="4" name="Content Placeholder 3">
            <a:extLst>
              <a:ext uri="{FF2B5EF4-FFF2-40B4-BE49-F238E27FC236}">
                <a16:creationId xmlns:a16="http://schemas.microsoft.com/office/drawing/2014/main" xmlns="" id="{2D3EE095-3219-4E24-8817-F2A9767D3B8C}"/>
              </a:ext>
            </a:extLst>
          </p:cNvPr>
          <p:cNvGraphicFramePr>
            <a:graphicFrameLocks noGrp="1"/>
          </p:cNvGraphicFramePr>
          <p:nvPr>
            <p:ph idx="1"/>
            <p:extLst/>
          </p:nvPr>
        </p:nvGraphicFramePr>
        <p:xfrm>
          <a:off x="838200" y="1539875"/>
          <a:ext cx="10515600" cy="46370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7418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FEDDAC-D4CA-4E65-B228-329BF304B06D}"/>
              </a:ext>
            </a:extLst>
          </p:cNvPr>
          <p:cNvSpPr>
            <a:spLocks noGrp="1"/>
          </p:cNvSpPr>
          <p:nvPr>
            <p:ph type="title"/>
          </p:nvPr>
        </p:nvSpPr>
        <p:spPr/>
        <p:txBody>
          <a:bodyPr>
            <a:normAutofit/>
          </a:bodyPr>
          <a:lstStyle/>
          <a:p>
            <a:r>
              <a:rPr lang="en-US"/>
              <a:t>Lots of data? Minimalize</a:t>
            </a:r>
            <a:endParaRPr lang="en-US">
              <a:highlight>
                <a:srgbClr val="FFFF00"/>
              </a:highlight>
            </a:endParaRPr>
          </a:p>
        </p:txBody>
      </p:sp>
      <p:grpSp>
        <p:nvGrpSpPr>
          <p:cNvPr id="4" name="Group 3">
            <a:extLst>
              <a:ext uri="{FF2B5EF4-FFF2-40B4-BE49-F238E27FC236}">
                <a16:creationId xmlns:a16="http://schemas.microsoft.com/office/drawing/2014/main" xmlns="" id="{C42781D6-632A-433D-ABC2-914C65E05995}"/>
              </a:ext>
            </a:extLst>
          </p:cNvPr>
          <p:cNvGrpSpPr/>
          <p:nvPr/>
        </p:nvGrpSpPr>
        <p:grpSpPr>
          <a:xfrm>
            <a:off x="422623" y="2412935"/>
            <a:ext cx="8523361" cy="3411284"/>
            <a:chOff x="277244" y="2402586"/>
            <a:chExt cx="5189521" cy="3377581"/>
          </a:xfrm>
        </p:grpSpPr>
        <p:sp>
          <p:nvSpPr>
            <p:cNvPr id="5" name="Rectangle 4">
              <a:extLst>
                <a:ext uri="{FF2B5EF4-FFF2-40B4-BE49-F238E27FC236}">
                  <a16:creationId xmlns:a16="http://schemas.microsoft.com/office/drawing/2014/main" xmlns="" id="{8648BCFE-71F9-47E9-805D-1BD78A5EBDBC}"/>
                </a:ext>
              </a:extLst>
            </p:cNvPr>
            <p:cNvSpPr/>
            <p:nvPr/>
          </p:nvSpPr>
          <p:spPr bwMode="auto">
            <a:xfrm rot="16200000">
              <a:off x="941232" y="3810012"/>
              <a:ext cx="3044648" cy="8956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125M</a:t>
              </a:r>
            </a:p>
          </p:txBody>
        </p:sp>
        <p:sp>
          <p:nvSpPr>
            <p:cNvPr id="6" name="Rectangle 5">
              <a:extLst>
                <a:ext uri="{FF2B5EF4-FFF2-40B4-BE49-F238E27FC236}">
                  <a16:creationId xmlns:a16="http://schemas.microsoft.com/office/drawing/2014/main" xmlns="" id="{D8178628-A6EE-4ADA-A4E2-026A1F98EC30}"/>
                </a:ext>
              </a:extLst>
            </p:cNvPr>
            <p:cNvSpPr/>
            <p:nvPr/>
          </p:nvSpPr>
          <p:spPr bwMode="auto">
            <a:xfrm rot="16200000">
              <a:off x="1696352" y="3643547"/>
              <a:ext cx="3377581"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a:gradFill>
                    <a:gsLst>
                      <a:gs pos="0">
                        <a:schemeClr val="tx1">
                          <a:lumMod val="50000"/>
                        </a:schemeClr>
                      </a:gs>
                      <a:gs pos="100000">
                        <a:schemeClr val="tx1">
                          <a:lumMod val="50000"/>
                        </a:schemeClr>
                      </a:gs>
                    </a:gsLst>
                    <a:lin ang="5400000" scaled="0"/>
                  </a:gradFill>
                  <a:ea typeface="Segoe UI" pitchFamily="34" charset="0"/>
                  <a:cs typeface="Segoe UI" pitchFamily="34" charset="0"/>
                </a:rPr>
                <a:t>140M</a:t>
              </a:r>
            </a:p>
            <a:p>
              <a:pPr algn="ctr" defTabSz="913924" fontAlgn="base">
                <a:lnSpc>
                  <a:spcPct val="8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xmlns="" id="{D016CD66-E059-4D26-B536-436D50C5DB4E}"/>
                </a:ext>
              </a:extLst>
            </p:cNvPr>
            <p:cNvSpPr/>
            <p:nvPr/>
          </p:nvSpPr>
          <p:spPr bwMode="auto">
            <a:xfrm rot="16200000">
              <a:off x="-48281" y="3742083"/>
              <a:ext cx="3180504" cy="8956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spc="-50">
                  <a:gradFill>
                    <a:gsLst>
                      <a:gs pos="0">
                        <a:srgbClr val="FFFFFF"/>
                      </a:gs>
                      <a:gs pos="100000">
                        <a:srgbClr val="FFFFFF"/>
                      </a:gs>
                    </a:gsLst>
                    <a:lin ang="5400000" scaled="0"/>
                  </a:gradFill>
                  <a:ea typeface="Segoe UI" pitchFamily="34" charset="0"/>
                  <a:cs typeface="Segoe UI" pitchFamily="34" charset="0"/>
                </a:rPr>
                <a:t>130M</a:t>
              </a:r>
            </a:p>
          </p:txBody>
        </p:sp>
        <p:sp>
          <p:nvSpPr>
            <p:cNvPr id="8" name="Rectangle 7">
              <a:extLst>
                <a:ext uri="{FF2B5EF4-FFF2-40B4-BE49-F238E27FC236}">
                  <a16:creationId xmlns:a16="http://schemas.microsoft.com/office/drawing/2014/main" xmlns="" id="{84036E1B-1A54-4BD9-B599-2FEF271DBF1A}"/>
                </a:ext>
              </a:extLst>
            </p:cNvPr>
            <p:cNvSpPr/>
            <p:nvPr/>
          </p:nvSpPr>
          <p:spPr bwMode="auto">
            <a:xfrm rot="16200000">
              <a:off x="2926959" y="4465702"/>
              <a:ext cx="2246400"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9" name="Rectangle 8">
              <a:extLst>
                <a:ext uri="{FF2B5EF4-FFF2-40B4-BE49-F238E27FC236}">
                  <a16:creationId xmlns:a16="http://schemas.microsoft.com/office/drawing/2014/main" xmlns="" id="{1545A2D8-8087-4199-B074-213D89A46292}"/>
                </a:ext>
              </a:extLst>
            </p:cNvPr>
            <p:cNvSpPr/>
            <p:nvPr/>
          </p:nvSpPr>
          <p:spPr bwMode="auto">
            <a:xfrm rot="16200000">
              <a:off x="3770095" y="4900391"/>
              <a:ext cx="137702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0" name="Rectangle 9">
              <a:extLst>
                <a:ext uri="{FF2B5EF4-FFF2-40B4-BE49-F238E27FC236}">
                  <a16:creationId xmlns:a16="http://schemas.microsoft.com/office/drawing/2014/main" xmlns="" id="{0D053020-6D8D-4590-B349-92A9E2C38691}"/>
                </a:ext>
              </a:extLst>
            </p:cNvPr>
            <p:cNvSpPr/>
            <p:nvPr/>
          </p:nvSpPr>
          <p:spPr>
            <a:xfrm>
              <a:off x="3641405" y="2424395"/>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xmlns="" id="{C687F92B-B17E-4618-A881-B6B50A5B3EAD}"/>
                </a:ext>
              </a:extLst>
            </p:cNvPr>
            <p:cNvSpPr/>
            <p:nvPr/>
          </p:nvSpPr>
          <p:spPr>
            <a:xfrm>
              <a:off x="1656341" y="26176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xmlns="" id="{DDDE3BDE-7C2B-4A47-B1E4-A2780157CD14}"/>
                </a:ext>
              </a:extLst>
            </p:cNvPr>
            <p:cNvSpPr/>
            <p:nvPr/>
          </p:nvSpPr>
          <p:spPr>
            <a:xfrm>
              <a:off x="2646566" y="27487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xmlns="" id="{FD164157-76A0-4F28-AF06-8DE1E6D2311E}"/>
                </a:ext>
              </a:extLst>
            </p:cNvPr>
            <p:cNvSpPr/>
            <p:nvPr/>
          </p:nvSpPr>
          <p:spPr bwMode="auto">
            <a:xfrm rot="16200000">
              <a:off x="314896" y="5026846"/>
              <a:ext cx="112411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4" name="Rectangle 13">
              <a:extLst>
                <a:ext uri="{FF2B5EF4-FFF2-40B4-BE49-F238E27FC236}">
                  <a16:creationId xmlns:a16="http://schemas.microsoft.com/office/drawing/2014/main" xmlns="" id="{9D9F6569-FDAF-4F4C-8ACD-D8B4FB9A7663}"/>
                </a:ext>
              </a:extLst>
            </p:cNvPr>
            <p:cNvSpPr/>
            <p:nvPr/>
          </p:nvSpPr>
          <p:spPr bwMode="auto">
            <a:xfrm rot="16200000">
              <a:off x="-223959" y="4896442"/>
              <a:ext cx="1384927"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5" name="Rectangle 14">
              <a:extLst>
                <a:ext uri="{FF2B5EF4-FFF2-40B4-BE49-F238E27FC236}">
                  <a16:creationId xmlns:a16="http://schemas.microsoft.com/office/drawing/2014/main" xmlns="" id="{76BF7254-D923-4BB6-A008-39100A98A82E}"/>
                </a:ext>
              </a:extLst>
            </p:cNvPr>
            <p:cNvSpPr/>
            <p:nvPr/>
          </p:nvSpPr>
          <p:spPr bwMode="auto">
            <a:xfrm rot="16200000">
              <a:off x="4867408" y="5180806"/>
              <a:ext cx="81619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6" name="Rectangle 15">
              <a:extLst>
                <a:ext uri="{FF2B5EF4-FFF2-40B4-BE49-F238E27FC236}">
                  <a16:creationId xmlns:a16="http://schemas.microsoft.com/office/drawing/2014/main" xmlns="" id="{CFB58403-94E1-4D4B-BFEB-B3E809319259}"/>
                </a:ext>
              </a:extLst>
            </p:cNvPr>
            <p:cNvSpPr/>
            <p:nvPr/>
          </p:nvSpPr>
          <p:spPr bwMode="auto">
            <a:xfrm rot="16200000">
              <a:off x="4364273" y="5086121"/>
              <a:ext cx="100556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grpSp>
      <p:sp>
        <p:nvSpPr>
          <p:cNvPr id="17" name="TextBox 16">
            <a:extLst>
              <a:ext uri="{FF2B5EF4-FFF2-40B4-BE49-F238E27FC236}">
                <a16:creationId xmlns:a16="http://schemas.microsoft.com/office/drawing/2014/main" xmlns="" id="{822522FE-25CA-4511-B4C1-3458F32E6D1D}"/>
              </a:ext>
            </a:extLst>
          </p:cNvPr>
          <p:cNvSpPr txBox="1"/>
          <p:nvPr/>
        </p:nvSpPr>
        <p:spPr>
          <a:xfrm>
            <a:off x="422623" y="1518067"/>
            <a:ext cx="2691816" cy="621806"/>
          </a:xfrm>
          <a:prstGeom prst="rect">
            <a:avLst/>
          </a:prstGeom>
          <a:noFill/>
        </p:spPr>
        <p:txBody>
          <a:bodyPr wrap="square" lIns="179285" tIns="143428" rIns="179285" bIns="143428" rtlCol="0">
            <a:noAutofit/>
          </a:bodyPr>
          <a:lstStyle/>
          <a:p>
            <a:pPr lvl="0"/>
            <a:r>
              <a:rPr lang="en-US" sz="1078">
                <a:gradFill>
                  <a:gsLst>
                    <a:gs pos="1250">
                      <a:schemeClr val="tx1"/>
                    </a:gs>
                    <a:gs pos="99000">
                      <a:schemeClr val="tx1"/>
                    </a:gs>
                  </a:gsLst>
                  <a:lin ang="5400000" scaled="0"/>
                </a:gradFill>
              </a:rPr>
              <a:t>Gray is used to de-emphasize data that is less important. Use cool gray 3 or cool gray 7. See slide 7 for color formulas.</a:t>
            </a:r>
          </a:p>
        </p:txBody>
      </p:sp>
      <p:sp>
        <p:nvSpPr>
          <p:cNvPr id="18" name="TextBox 17">
            <a:extLst>
              <a:ext uri="{FF2B5EF4-FFF2-40B4-BE49-F238E27FC236}">
                <a16:creationId xmlns:a16="http://schemas.microsoft.com/office/drawing/2014/main" xmlns="" id="{7B6291B9-3934-4063-92CB-952E3074B0C1}"/>
              </a:ext>
            </a:extLst>
          </p:cNvPr>
          <p:cNvSpPr txBox="1"/>
          <p:nvPr/>
        </p:nvSpPr>
        <p:spPr>
          <a:xfrm>
            <a:off x="3423928" y="1518067"/>
            <a:ext cx="1478266" cy="621806"/>
          </a:xfrm>
          <a:prstGeom prst="rect">
            <a:avLst/>
          </a:prstGeom>
          <a:noFill/>
        </p:spPr>
        <p:txBody>
          <a:bodyPr wrap="square" lIns="179285" tIns="143428" rIns="179285" bIns="143428" rtlCol="0">
            <a:noAutofit/>
          </a:bodyPr>
          <a:lstStyle/>
          <a:p>
            <a:pPr lvl="0"/>
            <a:r>
              <a:rPr lang="en-US" sz="1078">
                <a:gradFill>
                  <a:gsLst>
                    <a:gs pos="1250">
                      <a:schemeClr val="tx1"/>
                    </a:gs>
                    <a:gs pos="99000">
                      <a:schemeClr val="tx1"/>
                    </a:gs>
                  </a:gsLst>
                  <a:lin ang="5400000" scaled="0"/>
                </a:gradFill>
              </a:rPr>
              <a:t>All elements have the same interior margins as text blocks.</a:t>
            </a:r>
          </a:p>
        </p:txBody>
      </p:sp>
      <p:sp>
        <p:nvSpPr>
          <p:cNvPr id="19" name="TextBox 18">
            <a:extLst>
              <a:ext uri="{FF2B5EF4-FFF2-40B4-BE49-F238E27FC236}">
                <a16:creationId xmlns:a16="http://schemas.microsoft.com/office/drawing/2014/main" xmlns="" id="{F0353041-E2CC-4859-B090-FB1874F4CF2C}"/>
              </a:ext>
            </a:extLst>
          </p:cNvPr>
          <p:cNvSpPr txBox="1"/>
          <p:nvPr/>
        </p:nvSpPr>
        <p:spPr>
          <a:xfrm>
            <a:off x="9387434" y="2412934"/>
            <a:ext cx="2691811" cy="1792846"/>
          </a:xfrm>
          <a:prstGeom prst="rect">
            <a:avLst/>
          </a:prstGeom>
          <a:noFill/>
        </p:spPr>
        <p:txBody>
          <a:bodyPr wrap="square" lIns="179285" tIns="143428" rIns="179285" bIns="143428" rtlCol="0">
            <a:noAutofit/>
          </a:bodyPr>
          <a:lstStyle/>
          <a:p>
            <a:pPr>
              <a:lnSpc>
                <a:spcPct val="90000"/>
              </a:lnSpc>
              <a:spcAft>
                <a:spcPts val="588"/>
              </a:spcAft>
            </a:pPr>
            <a:r>
              <a:rPr lang="en-US" sz="1078">
                <a:gradFill>
                  <a:gsLst>
                    <a:gs pos="1250">
                      <a:schemeClr val="tx1"/>
                    </a:gs>
                    <a:gs pos="99000">
                      <a:schemeClr val="tx1"/>
                    </a:gs>
                  </a:gsLst>
                  <a:lin ang="5400000" scaled="0"/>
                </a:gradFill>
              </a:rPr>
              <a:t>When a chart or graphic, has more elements than can easily be aligned to the grid, align the outer edges of the group, top, bottom, left and right edges to the grid.</a:t>
            </a:r>
          </a:p>
          <a:p>
            <a:pPr>
              <a:lnSpc>
                <a:spcPct val="90000"/>
              </a:lnSpc>
              <a:spcAft>
                <a:spcPts val="588"/>
              </a:spcAft>
            </a:pPr>
            <a:r>
              <a:rPr lang="en-US" sz="1078">
                <a:gradFill>
                  <a:gsLst>
                    <a:gs pos="1250">
                      <a:schemeClr val="tx1"/>
                    </a:gs>
                    <a:gs pos="99000">
                      <a:schemeClr val="tx1"/>
                    </a:gs>
                  </a:gsLst>
                  <a:lin ang="5400000" scaled="0"/>
                </a:gradFill>
              </a:rPr>
              <a:t>It is preferable to keep the group aligned to the left border. </a:t>
            </a:r>
          </a:p>
        </p:txBody>
      </p:sp>
      <p:sp>
        <p:nvSpPr>
          <p:cNvPr id="20" name="Freeform 6">
            <a:extLst>
              <a:ext uri="{FF2B5EF4-FFF2-40B4-BE49-F238E27FC236}">
                <a16:creationId xmlns:a16="http://schemas.microsoft.com/office/drawing/2014/main" xmlns="" id="{DDA567A9-6728-4703-91CA-69DAAD270328}"/>
              </a:ext>
            </a:extLst>
          </p:cNvPr>
          <p:cNvSpPr/>
          <p:nvPr/>
        </p:nvSpPr>
        <p:spPr bwMode="auto">
          <a:xfrm>
            <a:off x="6605966" y="2406599"/>
            <a:ext cx="2778040" cy="2599632"/>
          </a:xfrm>
          <a:custGeom>
            <a:avLst/>
            <a:gdLst>
              <a:gd name="connsiteX0" fmla="*/ 2548890 w 2548890"/>
              <a:gd name="connsiteY0" fmla="*/ 2023110 h 2023110"/>
              <a:gd name="connsiteX1" fmla="*/ 2548890 w 2548890"/>
              <a:gd name="connsiteY1" fmla="*/ 0 h 2023110"/>
              <a:gd name="connsiteX2" fmla="*/ 0 w 2548890"/>
              <a:gd name="connsiteY2" fmla="*/ 0 h 2023110"/>
            </a:gdLst>
            <a:ahLst/>
            <a:cxnLst>
              <a:cxn ang="0">
                <a:pos x="connsiteX0" y="connsiteY0"/>
              </a:cxn>
              <a:cxn ang="0">
                <a:pos x="connsiteX1" y="connsiteY1"/>
              </a:cxn>
              <a:cxn ang="0">
                <a:pos x="connsiteX2" y="connsiteY2"/>
              </a:cxn>
            </a:cxnLst>
            <a:rect l="l" t="t" r="r" b="b"/>
            <a:pathLst>
              <a:path w="2548890" h="2023110">
                <a:moveTo>
                  <a:pt x="2548890" y="2023110"/>
                </a:moveTo>
                <a:lnTo>
                  <a:pt x="2548890" y="0"/>
                </a:lnTo>
                <a:lnTo>
                  <a:pt x="0" y="0"/>
                </a:lnTo>
              </a:path>
            </a:pathLst>
          </a:cu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21" name="Straight Connector 20">
            <a:extLst>
              <a:ext uri="{FF2B5EF4-FFF2-40B4-BE49-F238E27FC236}">
                <a16:creationId xmlns:a16="http://schemas.microsoft.com/office/drawing/2014/main" xmlns="" id="{44ADFE37-17AD-4F3F-8BF4-6D54766884AA}"/>
              </a:ext>
            </a:extLst>
          </p:cNvPr>
          <p:cNvCxnSpPr>
            <a:cxnSpLocks/>
          </p:cNvCxnSpPr>
          <p:nvPr/>
        </p:nvCxnSpPr>
        <p:spPr>
          <a:xfrm>
            <a:off x="712888" y="2215299"/>
            <a:ext cx="0" cy="243236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xmlns="" id="{130836D8-1F69-4112-8E07-511F90390F48}"/>
              </a:ext>
            </a:extLst>
          </p:cNvPr>
          <p:cNvCxnSpPr/>
          <p:nvPr/>
        </p:nvCxnSpPr>
        <p:spPr>
          <a:xfrm>
            <a:off x="3720524" y="2406599"/>
            <a:ext cx="0" cy="44821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1333023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8C4C11-2FDB-48B1-8F70-81B88BE16AEC}"/>
              </a:ext>
            </a:extLst>
          </p:cNvPr>
          <p:cNvSpPr>
            <a:spLocks noGrp="1"/>
          </p:cNvSpPr>
          <p:nvPr>
            <p:ph type="title"/>
          </p:nvPr>
        </p:nvSpPr>
        <p:spPr/>
        <p:txBody>
          <a:bodyPr/>
          <a:lstStyle/>
          <a:p>
            <a:r>
              <a:rPr lang="en-US"/>
              <a:t>Chart Example</a:t>
            </a:r>
          </a:p>
        </p:txBody>
      </p:sp>
      <p:graphicFrame>
        <p:nvGraphicFramePr>
          <p:cNvPr id="4" name="Content Placeholder 3">
            <a:extLst>
              <a:ext uri="{FF2B5EF4-FFF2-40B4-BE49-F238E27FC236}">
                <a16:creationId xmlns:a16="http://schemas.microsoft.com/office/drawing/2014/main" xmlns="" id="{F146281C-2D16-438B-9439-E6EB9329AB22}"/>
              </a:ext>
            </a:extLst>
          </p:cNvPr>
          <p:cNvGraphicFramePr>
            <a:graphicFrameLocks noGrp="1"/>
          </p:cNvGraphicFramePr>
          <p:nvPr>
            <p:ph idx="1"/>
            <p:extLst/>
          </p:nvPr>
        </p:nvGraphicFramePr>
        <p:xfrm>
          <a:off x="838200" y="1539875"/>
          <a:ext cx="10515600" cy="46370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947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2324</TotalTime>
  <Words>1840</Words>
  <Application>Microsoft Macintosh PowerPoint</Application>
  <PresentationFormat>Widescreen</PresentationFormat>
  <Paragraphs>231</Paragraphs>
  <Slides>42</Slides>
  <Notes>17</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Mangal</vt:lpstr>
      <vt:lpstr>Segoe UI</vt:lpstr>
      <vt:lpstr>Office Theme</vt:lpstr>
      <vt:lpstr>PowerPoint Presentation</vt:lpstr>
      <vt:lpstr>Notes to the Presenter</vt:lpstr>
      <vt:lpstr>Presentation Best Practices</vt:lpstr>
      <vt:lpstr>Presentation Best Practices</vt:lpstr>
      <vt:lpstr>Example of Text Layout</vt:lpstr>
      <vt:lpstr>Slide Palette Info</vt:lpstr>
      <vt:lpstr>Chart Example</vt:lpstr>
      <vt:lpstr>Lots of data? Minimalize</vt:lpstr>
      <vt:lpstr>Chart Example</vt:lpstr>
      <vt:lpstr>Notes (hidden)</vt:lpstr>
      <vt:lpstr>Spatial Data Analysis in Power BI</vt:lpstr>
      <vt:lpstr>It All Started with a Tweet …</vt:lpstr>
      <vt:lpstr>Open Source Election Results</vt:lpstr>
      <vt:lpstr>Beautiful Thematic Maps (Not in Power BI)</vt:lpstr>
      <vt:lpstr>Session Agenda</vt:lpstr>
      <vt:lpstr>Tony McGovern</vt:lpstr>
      <vt:lpstr>Three Lessons for Spatial Analytics in Power BI</vt:lpstr>
      <vt:lpstr>Esri ArcGIS makes the (spatial) world go round</vt:lpstr>
      <vt:lpstr>Mapbox makes the (spatial) world more open</vt:lpstr>
      <vt:lpstr>What We’re Going to Build Today: Esri ArcGIS Visual</vt:lpstr>
      <vt:lpstr>What We’re Going to Build Today: Mapbox Visual</vt:lpstr>
      <vt:lpstr>Bonus Visual: A Map of Every Building in America</vt:lpstr>
      <vt:lpstr>Lesson No. 1: Use Mapbox or Esri ArcGIS!</vt:lpstr>
      <vt:lpstr>Using Esri ArcGIS Boundaries</vt:lpstr>
      <vt:lpstr>Using Mapbox Layers</vt:lpstr>
      <vt:lpstr>Lesson No. 2: Get Good Data!</vt:lpstr>
      <vt:lpstr>Getting Spatial Data from Socrata Open Data Network</vt:lpstr>
      <vt:lpstr>Getting Spatial Data from U.S. Census Bureau API</vt:lpstr>
      <vt:lpstr>Cleaning Your Spatial Data with SmartyStreets</vt:lpstr>
      <vt:lpstr>Lesson No. 3: Use out-of-the-box analytics!</vt:lpstr>
      <vt:lpstr>Coordinates Data: Heat maps</vt:lpstr>
      <vt:lpstr>Boundary Data: Extrusions</vt:lpstr>
      <vt:lpstr>What Did We Learn?</vt:lpstr>
      <vt:lpstr>Three Lessons for Spatial Analytics in Power BI</vt:lpstr>
      <vt:lpstr>Three Lessons for Spatial Analytics in Power BI</vt:lpstr>
      <vt:lpstr>Three Lessons for Spatial Analytics in Power BI</vt:lpstr>
      <vt:lpstr>Bonus Lesson: Use Twitter!</vt:lpstr>
      <vt:lpstr>Use Twitter!</vt:lpstr>
      <vt:lpstr>Seriously, Use Twitter!</vt:lpstr>
      <vt:lpstr>Resources</vt:lpstr>
      <vt:lpstr>Questions?</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Albrecht</dc:creator>
  <cp:lastModifiedBy>Tony McGovern</cp:lastModifiedBy>
  <cp:revision>113</cp:revision>
  <dcterms:created xsi:type="dcterms:W3CDTF">2018-06-07T15:04:06Z</dcterms:created>
  <dcterms:modified xsi:type="dcterms:W3CDTF">2018-10-29T15:40:11Z</dcterms:modified>
</cp:coreProperties>
</file>